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2" r:id="rId3"/>
    <p:sldMasterId id="2147483664" r:id="rId4"/>
  </p:sldMasterIdLst>
  <p:notesMasterIdLst>
    <p:notesMasterId r:id="rId6"/>
  </p:notesMasterIdLst>
  <p:handoutMasterIdLst>
    <p:handoutMasterId r:id="rId45"/>
  </p:handoutMasterIdLst>
  <p:sldIdLst>
    <p:sldId id="271" r:id="rId5"/>
    <p:sldId id="278" r:id="rId7"/>
    <p:sldId id="279" r:id="rId8"/>
    <p:sldId id="282" r:id="rId9"/>
    <p:sldId id="280" r:id="rId10"/>
    <p:sldId id="281" r:id="rId11"/>
    <p:sldId id="285" r:id="rId12"/>
    <p:sldId id="283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293" r:id="rId21"/>
    <p:sldId id="292" r:id="rId22"/>
    <p:sldId id="338" r:id="rId23"/>
    <p:sldId id="294" r:id="rId24"/>
    <p:sldId id="295" r:id="rId25"/>
    <p:sldId id="296" r:id="rId26"/>
    <p:sldId id="320" r:id="rId27"/>
    <p:sldId id="297" r:id="rId28"/>
    <p:sldId id="298" r:id="rId29"/>
    <p:sldId id="300" r:id="rId30"/>
    <p:sldId id="299" r:id="rId31"/>
    <p:sldId id="302" r:id="rId32"/>
    <p:sldId id="301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6" r:id="rId41"/>
    <p:sldId id="313" r:id="rId42"/>
    <p:sldId id="314" r:id="rId43"/>
    <p:sldId id="319" r:id="rId44"/>
  </p:sldIdLst>
  <p:sldSz cx="12192000" cy="6858000"/>
  <p:notesSz cx="6858000" cy="9144000"/>
  <p:embeddedFontLst>
    <p:embeddedFont>
      <p:font typeface="黑体" panose="02010600030101010101" pitchFamily="49" charset="-122"/>
      <p:regular r:id="rId49"/>
    </p:embeddedFont>
    <p:embeddedFont>
      <p:font typeface="微软雅黑" panose="020B0503020204020204" charset="-122"/>
      <p:regular r:id="rId50"/>
    </p:embeddedFont>
    <p:embeddedFont>
      <p:font typeface="Calibri" panose="020F0502020204030204" charset="0"/>
      <p:regular r:id="rId51"/>
      <p:bold r:id="rId52"/>
      <p:italic r:id="rId53"/>
      <p:boldItalic r:id="rId54"/>
    </p:embeddedFont>
    <p:embeddedFont>
      <p:font typeface="Rockwell" panose="02060603020205020403" charset="0"/>
      <p:regular r:id="rId55"/>
      <p:bold r:id="rId56"/>
      <p:italic r:id="rId57"/>
      <p:boldItalic r:id="rId58"/>
    </p:embeddedFont>
    <p:embeddedFont>
      <p:font typeface="Bookman Old Style" panose="02050604050505020204" charset="0"/>
      <p:regular r:id="rId59"/>
      <p:bold r:id="rId60"/>
      <p:italic r:id="rId61"/>
    </p:embeddedFont>
    <p:embeddedFont>
      <p:font typeface="等线" panose="02010600030101010101" charset="0"/>
      <p:regular r:id="rId62"/>
      <p:bold r:id="rId63"/>
    </p:embeddedFont>
    <p:embeddedFont>
      <p:font typeface="Calibri Light" panose="020F0302020204030204" charset="0"/>
      <p:regular r:id="rId64"/>
      <p:italic r:id="rId65"/>
    </p:embeddedFont>
    <p:embeddedFont>
      <p:font typeface="Microsoft JhengHei" panose="020B0604030504040204" pitchFamily="2" charset="-120"/>
      <p:regular r:id="rId66"/>
    </p:embeddedFont>
    <p:embeddedFont>
      <p:font typeface="等线 Light" panose="02010600030101010101" charset="0"/>
      <p:regular r:id="rId6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F81BD"/>
    <a:srgbClr val="247105"/>
    <a:srgbClr val="1D5C04"/>
    <a:srgbClr val="5E7594"/>
    <a:srgbClr val="4F6A94"/>
    <a:srgbClr val="C64106"/>
    <a:srgbClr val="1D4582"/>
    <a:srgbClr val="102C52"/>
    <a:srgbClr val="215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0"/>
  </p:normalViewPr>
  <p:slideViewPr>
    <p:cSldViewPr snapToGrid="0" snapToObjects="1" showGuides="1">
      <p:cViewPr varScale="1">
        <p:scale>
          <a:sx n="76" d="100"/>
          <a:sy n="76" d="100"/>
        </p:scale>
        <p:origin x="-108" y="-366"/>
      </p:cViewPr>
      <p:guideLst>
        <p:guide orient="horz" pos="4234"/>
        <p:guide orient="horz" pos="3469"/>
        <p:guide pos="3840"/>
        <p:guide pos="2092"/>
        <p:guide pos="795"/>
        <p:guide pos="3944"/>
        <p:guide pos="50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7" Type="http://schemas.openxmlformats.org/officeDocument/2006/relationships/font" Target="fonts/font19.fntdata"/><Relationship Id="rId66" Type="http://schemas.openxmlformats.org/officeDocument/2006/relationships/font" Target="fonts/font18.fntdata"/><Relationship Id="rId65" Type="http://schemas.openxmlformats.org/officeDocument/2006/relationships/font" Target="fonts/font17.fntdata"/><Relationship Id="rId64" Type="http://schemas.openxmlformats.org/officeDocument/2006/relationships/font" Target="fonts/font16.fntdata"/><Relationship Id="rId63" Type="http://schemas.openxmlformats.org/officeDocument/2006/relationships/font" Target="fonts/font15.fntdata"/><Relationship Id="rId62" Type="http://schemas.openxmlformats.org/officeDocument/2006/relationships/font" Target="fonts/font14.fntdata"/><Relationship Id="rId61" Type="http://schemas.openxmlformats.org/officeDocument/2006/relationships/font" Target="fonts/font13.fntdata"/><Relationship Id="rId60" Type="http://schemas.openxmlformats.org/officeDocument/2006/relationships/font" Target="fonts/font12.fntdata"/><Relationship Id="rId6" Type="http://schemas.openxmlformats.org/officeDocument/2006/relationships/notesMaster" Target="notesMasters/notesMaster1.xml"/><Relationship Id="rId59" Type="http://schemas.openxmlformats.org/officeDocument/2006/relationships/font" Target="fonts/font11.fntdata"/><Relationship Id="rId58" Type="http://schemas.openxmlformats.org/officeDocument/2006/relationships/font" Target="fonts/font10.fntdata"/><Relationship Id="rId57" Type="http://schemas.openxmlformats.org/officeDocument/2006/relationships/font" Target="fonts/font9.fntdata"/><Relationship Id="rId56" Type="http://schemas.openxmlformats.org/officeDocument/2006/relationships/font" Target="fonts/font8.fntdata"/><Relationship Id="rId55" Type="http://schemas.openxmlformats.org/officeDocument/2006/relationships/font" Target="fonts/font7.fntdata"/><Relationship Id="rId54" Type="http://schemas.openxmlformats.org/officeDocument/2006/relationships/font" Target="fonts/font6.fntdata"/><Relationship Id="rId53" Type="http://schemas.openxmlformats.org/officeDocument/2006/relationships/font" Target="fonts/font5.fntdata"/><Relationship Id="rId52" Type="http://schemas.openxmlformats.org/officeDocument/2006/relationships/font" Target="fonts/font4.fntdata"/><Relationship Id="rId51" Type="http://schemas.openxmlformats.org/officeDocument/2006/relationships/font" Target="fonts/font3.fntdata"/><Relationship Id="rId50" Type="http://schemas.openxmlformats.org/officeDocument/2006/relationships/font" Target="fonts/font2.fntdata"/><Relationship Id="rId5" Type="http://schemas.openxmlformats.org/officeDocument/2006/relationships/slide" Target="slides/slide1.xml"/><Relationship Id="rId49" Type="http://schemas.openxmlformats.org/officeDocument/2006/relationships/font" Target="fonts/font1.fntdata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70997375328"/>
          <c:y val="0.037037037037037"/>
          <c:w val="0.475346894138233"/>
          <c:h val="0.792244823563721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[工作簿1]Sheet1!$B$2:$B$6</c:f>
              <c:numCache>
                <c:formatCode>General</c:formatCode>
                <c:ptCount val="5"/>
                <c:pt idx="0">
                  <c:v>55</c:v>
                </c:pt>
                <c:pt idx="1">
                  <c:v>25</c:v>
                </c:pt>
                <c:pt idx="2">
                  <c:v>12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F84BF-94F5-48BE-B2C9-76E96A262F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B9FD-F92B-4336-9E6E-1707174193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2">
            <a:lumMod val="5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9710807" y="5846792"/>
            <a:ext cx="2302084" cy="750572"/>
            <a:chOff x="9360501" y="5734945"/>
            <a:chExt cx="2302084" cy="750572"/>
          </a:xfrm>
        </p:grpSpPr>
        <p:sp>
          <p:nvSpPr>
            <p:cNvPr id="9" name="矩形 4"/>
            <p:cNvSpPr/>
            <p:nvPr/>
          </p:nvSpPr>
          <p:spPr>
            <a:xfrm rot="10800000">
              <a:off x="9360501" y="6018663"/>
              <a:ext cx="1263508" cy="437297"/>
            </a:xfrm>
            <a:custGeom>
              <a:avLst/>
              <a:gdLst>
                <a:gd name="connsiteX0" fmla="*/ 0 w 10501745"/>
                <a:gd name="connsiteY0" fmla="*/ 0 h 2978727"/>
                <a:gd name="connsiteX1" fmla="*/ 10501745 w 10501745"/>
                <a:gd name="connsiteY1" fmla="*/ 0 h 2978727"/>
                <a:gd name="connsiteX2" fmla="*/ 10501745 w 10501745"/>
                <a:gd name="connsiteY2" fmla="*/ 2978727 h 2978727"/>
                <a:gd name="connsiteX3" fmla="*/ 0 w 10501745"/>
                <a:gd name="connsiteY3" fmla="*/ 2978727 h 2978727"/>
                <a:gd name="connsiteX4" fmla="*/ 0 w 10501745"/>
                <a:gd name="connsiteY4" fmla="*/ 0 h 2978727"/>
                <a:gd name="connsiteX0-1" fmla="*/ 0 w 10501745"/>
                <a:gd name="connsiteY0-2" fmla="*/ 0 h 2978727"/>
                <a:gd name="connsiteX1-3" fmla="*/ 10501745 w 10501745"/>
                <a:gd name="connsiteY1-4" fmla="*/ 0 h 2978727"/>
                <a:gd name="connsiteX2-5" fmla="*/ 8977745 w 10501745"/>
                <a:gd name="connsiteY2-6" fmla="*/ 2937163 h 2978727"/>
                <a:gd name="connsiteX3-7" fmla="*/ 0 w 10501745"/>
                <a:gd name="connsiteY3-8" fmla="*/ 2978727 h 2978727"/>
                <a:gd name="connsiteX4-9" fmla="*/ 0 w 10501745"/>
                <a:gd name="connsiteY4-10" fmla="*/ 0 h 2978727"/>
                <a:gd name="connsiteX0-11" fmla="*/ 0 w 10501745"/>
                <a:gd name="connsiteY0-12" fmla="*/ 0 h 2978727"/>
                <a:gd name="connsiteX1-13" fmla="*/ 10501745 w 10501745"/>
                <a:gd name="connsiteY1-14" fmla="*/ 0 h 2978727"/>
                <a:gd name="connsiteX2-15" fmla="*/ 8589818 w 10501745"/>
                <a:gd name="connsiteY2-16" fmla="*/ 2937163 h 2978727"/>
                <a:gd name="connsiteX3-17" fmla="*/ 0 w 10501745"/>
                <a:gd name="connsiteY3-18" fmla="*/ 2978727 h 2978727"/>
                <a:gd name="connsiteX4-19" fmla="*/ 0 w 10501745"/>
                <a:gd name="connsiteY4-20" fmla="*/ 0 h 2978727"/>
                <a:gd name="connsiteX0-21" fmla="*/ 0 w 10501745"/>
                <a:gd name="connsiteY0-22" fmla="*/ 0 h 2978727"/>
                <a:gd name="connsiteX1-23" fmla="*/ 10501745 w 10501745"/>
                <a:gd name="connsiteY1-24" fmla="*/ 0 h 2978727"/>
                <a:gd name="connsiteX2-25" fmla="*/ 8700654 w 10501745"/>
                <a:gd name="connsiteY2-26" fmla="*/ 2951018 h 2978727"/>
                <a:gd name="connsiteX3-27" fmla="*/ 0 w 10501745"/>
                <a:gd name="connsiteY3-28" fmla="*/ 2978727 h 2978727"/>
                <a:gd name="connsiteX4-29" fmla="*/ 0 w 10501745"/>
                <a:gd name="connsiteY4-30" fmla="*/ 0 h 29787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501745" h="2978727">
                  <a:moveTo>
                    <a:pt x="0" y="0"/>
                  </a:moveTo>
                  <a:lnTo>
                    <a:pt x="10501745" y="0"/>
                  </a:lnTo>
                  <a:lnTo>
                    <a:pt x="8700654" y="2951018"/>
                  </a:lnTo>
                  <a:lnTo>
                    <a:pt x="0" y="2978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407799" y="5734945"/>
              <a:ext cx="432420" cy="416574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730646" y="6116185"/>
              <a:ext cx="1931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2020</a:t>
              </a:r>
              <a:r>
                <a:rPr lang="zh-CN" altLang="en-US" b="1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年 锡</a:t>
              </a:r>
              <a:r>
                <a:rPr lang="zh-CN" altLang="en-US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慧</a:t>
              </a:r>
              <a:r>
                <a:rPr lang="zh-CN" altLang="en-US" b="1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在线</a:t>
              </a:r>
              <a:endParaRPr lang="zh-CN" altLang="en-US" b="1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microsoft.com/office/2007/relationships/media" Target="file:///C:\Documents%20and%20Settings\Administrator\&#26700;&#38754;\&#20381;&#27861;&#34892;&#20351;&#26435;&#21033;&#35838;&#20214;2.14\1.mp4" TargetMode="External"/><Relationship Id="rId1" Type="http://schemas.openxmlformats.org/officeDocument/2006/relationships/video" Target="file:///C:\Documents%20and%20Settings\Administrator\&#26700;&#38754;\&#20381;&#27861;&#34892;&#20351;&#26435;&#21033;&#35838;&#20214;2.14\1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75175" y="473079"/>
            <a:ext cx="405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spc="1200" dirty="0" smtClean="0">
                <a:solidFill>
                  <a:schemeClr val="accent6">
                    <a:lumMod val="75000"/>
                    <a:alpha val="99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锡慧在线</a:t>
            </a:r>
            <a:endParaRPr kumimoji="1" lang="zh-CN" altLang="en-US" sz="5400" b="1" spc="1200" dirty="0">
              <a:solidFill>
                <a:schemeClr val="accent6">
                  <a:lumMod val="75000"/>
                  <a:alpha val="99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-97842" y="443810"/>
            <a:ext cx="3461657" cy="981868"/>
          </a:xfrm>
          <a:custGeom>
            <a:avLst/>
            <a:gdLst>
              <a:gd name="connsiteX0" fmla="*/ 0 w 10501745"/>
              <a:gd name="connsiteY0" fmla="*/ 0 h 2978727"/>
              <a:gd name="connsiteX1" fmla="*/ 10501745 w 10501745"/>
              <a:gd name="connsiteY1" fmla="*/ 0 h 2978727"/>
              <a:gd name="connsiteX2" fmla="*/ 10501745 w 10501745"/>
              <a:gd name="connsiteY2" fmla="*/ 2978727 h 2978727"/>
              <a:gd name="connsiteX3" fmla="*/ 0 w 10501745"/>
              <a:gd name="connsiteY3" fmla="*/ 2978727 h 2978727"/>
              <a:gd name="connsiteX4" fmla="*/ 0 w 10501745"/>
              <a:gd name="connsiteY4" fmla="*/ 0 h 2978727"/>
              <a:gd name="connsiteX0-1" fmla="*/ 0 w 10501745"/>
              <a:gd name="connsiteY0-2" fmla="*/ 0 h 2978727"/>
              <a:gd name="connsiteX1-3" fmla="*/ 10501745 w 10501745"/>
              <a:gd name="connsiteY1-4" fmla="*/ 0 h 2978727"/>
              <a:gd name="connsiteX2-5" fmla="*/ 8977745 w 10501745"/>
              <a:gd name="connsiteY2-6" fmla="*/ 2937163 h 2978727"/>
              <a:gd name="connsiteX3-7" fmla="*/ 0 w 10501745"/>
              <a:gd name="connsiteY3-8" fmla="*/ 2978727 h 2978727"/>
              <a:gd name="connsiteX4-9" fmla="*/ 0 w 10501745"/>
              <a:gd name="connsiteY4-10" fmla="*/ 0 h 2978727"/>
              <a:gd name="connsiteX0-11" fmla="*/ 0 w 10501745"/>
              <a:gd name="connsiteY0-12" fmla="*/ 0 h 2978727"/>
              <a:gd name="connsiteX1-13" fmla="*/ 10501745 w 10501745"/>
              <a:gd name="connsiteY1-14" fmla="*/ 0 h 2978727"/>
              <a:gd name="connsiteX2-15" fmla="*/ 8589818 w 10501745"/>
              <a:gd name="connsiteY2-16" fmla="*/ 2937163 h 2978727"/>
              <a:gd name="connsiteX3-17" fmla="*/ 0 w 10501745"/>
              <a:gd name="connsiteY3-18" fmla="*/ 2978727 h 2978727"/>
              <a:gd name="connsiteX4-19" fmla="*/ 0 w 10501745"/>
              <a:gd name="connsiteY4-20" fmla="*/ 0 h 2978727"/>
              <a:gd name="connsiteX0-21" fmla="*/ 0 w 10501745"/>
              <a:gd name="connsiteY0-22" fmla="*/ 0 h 2978727"/>
              <a:gd name="connsiteX1-23" fmla="*/ 10501745 w 10501745"/>
              <a:gd name="connsiteY1-24" fmla="*/ 0 h 2978727"/>
              <a:gd name="connsiteX2-25" fmla="*/ 8700654 w 10501745"/>
              <a:gd name="connsiteY2-26" fmla="*/ 2951018 h 2978727"/>
              <a:gd name="connsiteX3-27" fmla="*/ 0 w 10501745"/>
              <a:gd name="connsiteY3-28" fmla="*/ 2978727 h 2978727"/>
              <a:gd name="connsiteX4-29" fmla="*/ 0 w 10501745"/>
              <a:gd name="connsiteY4-30" fmla="*/ 0 h 2978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01745" h="2978727">
                <a:moveTo>
                  <a:pt x="0" y="0"/>
                </a:moveTo>
                <a:lnTo>
                  <a:pt x="10501745" y="0"/>
                </a:lnTo>
                <a:lnTo>
                  <a:pt x="8700654" y="2951018"/>
                </a:lnTo>
                <a:lnTo>
                  <a:pt x="0" y="2978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3242" y="380746"/>
            <a:ext cx="4517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zh-CN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1135" y="2128520"/>
            <a:ext cx="87541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tx1"/>
                </a:solidFill>
                <a:sym typeface="+mn-ea"/>
              </a:rPr>
              <a:t>3.2</a:t>
            </a:r>
            <a:r>
              <a:rPr lang="zh-CN" altLang="zh-CN" sz="6000" b="1" dirty="0" smtClean="0">
                <a:solidFill>
                  <a:schemeClr val="tx1"/>
                </a:solidFill>
                <a:sym typeface="+mn-ea"/>
              </a:rPr>
              <a:t>依</a:t>
            </a:r>
            <a:r>
              <a:rPr lang="zh-CN" altLang="zh-CN" sz="6000" b="1" dirty="0">
                <a:solidFill>
                  <a:schemeClr val="tx1"/>
                </a:solidFill>
                <a:sym typeface="+mn-ea"/>
              </a:rPr>
              <a:t>法行使权利</a:t>
            </a:r>
            <a:endParaRPr lang="zh-CN" altLang="zh-CN" sz="6000" b="1" dirty="0">
              <a:solidFill>
                <a:schemeClr val="tx1"/>
              </a:solidFill>
            </a:endParaRPr>
          </a:p>
          <a:p>
            <a:pPr algn="ctr"/>
            <a:endParaRPr lang="zh-CN" altLang="zh-CN" sz="6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26815" y="3285490"/>
            <a:ext cx="5071745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人教版八年级下册  道德与法治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20147" y="4528794"/>
            <a:ext cx="6492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授课教师：无锡市西漳中学      王美娟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指导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教师：无锡市教育科学研究院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何国良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4"/>
          <p:cNvSpPr/>
          <p:nvPr/>
        </p:nvSpPr>
        <p:spPr>
          <a:xfrm rot="10800000">
            <a:off x="10862635" y="5677467"/>
            <a:ext cx="3461657" cy="791572"/>
          </a:xfrm>
          <a:custGeom>
            <a:avLst/>
            <a:gdLst>
              <a:gd name="connsiteX0" fmla="*/ 0 w 10501745"/>
              <a:gd name="connsiteY0" fmla="*/ 0 h 2978727"/>
              <a:gd name="connsiteX1" fmla="*/ 10501745 w 10501745"/>
              <a:gd name="connsiteY1" fmla="*/ 0 h 2978727"/>
              <a:gd name="connsiteX2" fmla="*/ 10501745 w 10501745"/>
              <a:gd name="connsiteY2" fmla="*/ 2978727 h 2978727"/>
              <a:gd name="connsiteX3" fmla="*/ 0 w 10501745"/>
              <a:gd name="connsiteY3" fmla="*/ 2978727 h 2978727"/>
              <a:gd name="connsiteX4" fmla="*/ 0 w 10501745"/>
              <a:gd name="connsiteY4" fmla="*/ 0 h 2978727"/>
              <a:gd name="connsiteX0-1" fmla="*/ 0 w 10501745"/>
              <a:gd name="connsiteY0-2" fmla="*/ 0 h 2978727"/>
              <a:gd name="connsiteX1-3" fmla="*/ 10501745 w 10501745"/>
              <a:gd name="connsiteY1-4" fmla="*/ 0 h 2978727"/>
              <a:gd name="connsiteX2-5" fmla="*/ 8977745 w 10501745"/>
              <a:gd name="connsiteY2-6" fmla="*/ 2937163 h 2978727"/>
              <a:gd name="connsiteX3-7" fmla="*/ 0 w 10501745"/>
              <a:gd name="connsiteY3-8" fmla="*/ 2978727 h 2978727"/>
              <a:gd name="connsiteX4-9" fmla="*/ 0 w 10501745"/>
              <a:gd name="connsiteY4-10" fmla="*/ 0 h 2978727"/>
              <a:gd name="connsiteX0-11" fmla="*/ 0 w 10501745"/>
              <a:gd name="connsiteY0-12" fmla="*/ 0 h 2978727"/>
              <a:gd name="connsiteX1-13" fmla="*/ 10501745 w 10501745"/>
              <a:gd name="connsiteY1-14" fmla="*/ 0 h 2978727"/>
              <a:gd name="connsiteX2-15" fmla="*/ 8589818 w 10501745"/>
              <a:gd name="connsiteY2-16" fmla="*/ 2937163 h 2978727"/>
              <a:gd name="connsiteX3-17" fmla="*/ 0 w 10501745"/>
              <a:gd name="connsiteY3-18" fmla="*/ 2978727 h 2978727"/>
              <a:gd name="connsiteX4-19" fmla="*/ 0 w 10501745"/>
              <a:gd name="connsiteY4-20" fmla="*/ 0 h 2978727"/>
              <a:gd name="connsiteX0-21" fmla="*/ 0 w 10501745"/>
              <a:gd name="connsiteY0-22" fmla="*/ 0 h 2978727"/>
              <a:gd name="connsiteX1-23" fmla="*/ 10501745 w 10501745"/>
              <a:gd name="connsiteY1-24" fmla="*/ 0 h 2978727"/>
              <a:gd name="connsiteX2-25" fmla="*/ 8700654 w 10501745"/>
              <a:gd name="connsiteY2-26" fmla="*/ 2951018 h 2978727"/>
              <a:gd name="connsiteX3-27" fmla="*/ 0 w 10501745"/>
              <a:gd name="connsiteY3-28" fmla="*/ 2978727 h 2978727"/>
              <a:gd name="connsiteX4-29" fmla="*/ 0 w 10501745"/>
              <a:gd name="connsiteY4-30" fmla="*/ 0 h 29787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501745" h="2978727">
                <a:moveTo>
                  <a:pt x="0" y="0"/>
                </a:moveTo>
                <a:lnTo>
                  <a:pt x="10501745" y="0"/>
                </a:lnTo>
                <a:lnTo>
                  <a:pt x="8700654" y="2951018"/>
                </a:lnTo>
                <a:lnTo>
                  <a:pt x="0" y="29787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42148" y="68603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tx1">
                    <a:alpha val="63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江苏省名师课堂</a:t>
            </a:r>
            <a:endParaRPr kumimoji="1" lang="zh-CN" altLang="en-US" sz="2400" b="1" dirty="0">
              <a:solidFill>
                <a:schemeClr val="tx1">
                  <a:alpha val="63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87240" y="473079"/>
            <a:ext cx="405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b="1" spc="1200" dirty="0" smtClean="0">
                <a:solidFill>
                  <a:schemeClr val="accent6">
                    <a:lumMod val="75000"/>
                    <a:alpha val="99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锡慧在线</a:t>
            </a:r>
            <a:endParaRPr kumimoji="1" lang="zh-CN" altLang="en-US" sz="5400" b="1" spc="1200" dirty="0">
              <a:solidFill>
                <a:schemeClr val="accent6">
                  <a:lumMod val="75000"/>
                  <a:alpha val="99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307" y="380746"/>
            <a:ext cx="4517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zh-CN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4213" y="68603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tx1">
                    <a:alpha val="63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江苏省名师课堂</a:t>
            </a:r>
            <a:endParaRPr kumimoji="1" lang="zh-CN" altLang="en-US" sz="2400" b="1" dirty="0">
              <a:solidFill>
                <a:schemeClr val="tx1">
                  <a:alpha val="63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838200" y="365125"/>
            <a:ext cx="517652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zh-CN" altLang="en-US" dirty="0">
                <a:sym typeface="+mn-ea"/>
              </a:rPr>
            </a:br>
            <a:r>
              <a:rPr lang="zh-CN" altLang="en-US" sz="2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行使权利有</a:t>
            </a:r>
            <a:r>
              <a:rPr lang="zh-CN" altLang="en-US" sz="2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界限</a:t>
            </a:r>
            <a:br>
              <a:rPr lang="zh-CN" altLang="en-US" dirty="0">
                <a:sym typeface="+mn-ea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800" dirty="0" smtClean="0">
                <a:solidFill>
                  <a:srgbClr val="FF0000"/>
                </a:solidFill>
                <a:sym typeface="+mn-ea"/>
              </a:rPr>
              <a:t>关键词：界限</a:t>
            </a:r>
            <a:endParaRPr lang="zh-CN" altLang="en-US" sz="4800" dirty="0" smtClean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br>
              <a:rPr lang="zh-CN" altLang="en-US" sz="3600" dirty="0" smtClean="0">
                <a:sym typeface="+mn-ea"/>
              </a:rPr>
            </a:br>
            <a:r>
              <a:rPr lang="zh-CN" altLang="en-US" sz="3600" dirty="0" smtClean="0">
                <a:sym typeface="+mn-ea"/>
              </a:rPr>
              <a:t>公</a:t>
            </a:r>
            <a:r>
              <a:rPr lang="zh-CN" altLang="en-US" sz="3600" dirty="0">
                <a:sym typeface="+mn-ea"/>
              </a:rPr>
              <a:t>民行使权利不能超越界限是指：</a:t>
            </a:r>
            <a:endParaRPr lang="zh-CN" altLang="en-US" sz="3600" dirty="0"/>
          </a:p>
          <a:p>
            <a:pPr marL="0" indent="0">
              <a:buNone/>
            </a:pPr>
            <a:r>
              <a:rPr lang="zh-CN" altLang="en-US" sz="3600" dirty="0">
                <a:sym typeface="Wingdings" panose="05000000000000000000" charset="0"/>
              </a:rPr>
              <a:t></a:t>
            </a:r>
            <a:r>
              <a:rPr lang="zh-CN" altLang="en-US" sz="3600" dirty="0">
                <a:sym typeface="+mn-ea"/>
              </a:rPr>
              <a:t>个人的自由和权利不能以损害国家利益、社会利益和集体利益为代价。</a:t>
            </a:r>
            <a:endParaRPr lang="zh-CN" altLang="en-US" sz="3600" dirty="0"/>
          </a:p>
          <a:p>
            <a:pPr marL="0" indent="0">
              <a:buNone/>
            </a:pPr>
            <a:r>
              <a:rPr lang="zh-CN" altLang="en-US" sz="3600" dirty="0">
                <a:sym typeface="Wingdings" panose="05000000000000000000" charset="0"/>
              </a:rPr>
              <a:t></a:t>
            </a:r>
            <a:r>
              <a:rPr lang="zh-CN" altLang="en-US" sz="3600" dirty="0">
                <a:sym typeface="+mn-ea"/>
              </a:rPr>
              <a:t>每个人合法的自由和权利都应当受到尊重和保护，我们在行使自由和权利的时候，也不得损害其他公民合法的自由和权利。</a:t>
            </a:r>
            <a:endParaRPr lang="zh-CN" altLang="en-US" sz="3600" dirty="0"/>
          </a:p>
          <a:p>
            <a:pPr marL="0" indent="0">
              <a:buNone/>
            </a:pPr>
            <a:r>
              <a:rPr lang="zh-CN" altLang="en-US" sz="3600" dirty="0"/>
              <a:t>我国宪法规定，公民在行使自由和权利的时候，不得损害国家的、社会的、集体的利益和其他公民的合法的自由和权利。</a:t>
            </a:r>
            <a:endParaRPr lang="zh-CN" alt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964565" y="1640205"/>
            <a:ext cx="10515600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（</a:t>
            </a:r>
            <a:r>
              <a:rPr lang="en-US" altLang="zh-CN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3</a:t>
            </a:r>
            <a:r>
              <a:rPr lang="zh-CN" altLang="en-US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）在当今互联网、自媒体迅猛发展的时代，个人的言论自由得到了极大的扩展</a:t>
            </a:r>
            <a:r>
              <a:rPr lang="en-US" altLang="zh-CN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,</a:t>
            </a:r>
            <a:r>
              <a:rPr lang="zh-CN" altLang="en-US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在</a:t>
            </a:r>
            <a:r>
              <a:rPr lang="en-US" altLang="zh-CN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QQ</a:t>
            </a:r>
            <a:r>
              <a:rPr lang="zh-CN" altLang="en-US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、微信、朋友圈、微博等你都能充分地发声。</a:t>
            </a:r>
            <a:r>
              <a:rPr lang="zh-CN" altLang="zh-CN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那么，我们怎样才能确保正确发声呢？</a:t>
            </a:r>
            <a:endParaRPr lang="zh-CN" altLang="zh-CN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sym typeface="+mn-ea"/>
            </a:endParaRPr>
          </a:p>
          <a:p>
            <a:pPr marL="0" indent="0">
              <a:buNone/>
            </a:pPr>
            <a:endParaRPr lang="zh-CN" altLang="en-US" dirty="0" err="1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64565" y="2849245"/>
            <a:ext cx="10249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ym typeface="Wingdings" panose="05000000000000000000" charset="0"/>
              </a:rPr>
              <a:t></a:t>
            </a:r>
            <a:r>
              <a:rPr lang="en-US" altLang="zh-CN" sz="2800" dirty="0" err="1" smtClean="0">
                <a:sym typeface="+mn-ea"/>
              </a:rPr>
              <a:t>言论自由，是我国宪法赋予每个公民的一项基本政治自由权利</a:t>
            </a:r>
            <a:r>
              <a:rPr lang="zh-CN" altLang="en-US" sz="2800" dirty="0" smtClean="0">
                <a:sym typeface="+mn-ea"/>
              </a:rPr>
              <a:t>。</a:t>
            </a:r>
            <a:r>
              <a:rPr lang="en-US" altLang="zh-CN" sz="2800" dirty="0" err="1" smtClean="0">
                <a:sym typeface="+mn-ea"/>
              </a:rPr>
              <a:t>但言论自由</a:t>
            </a:r>
            <a:r>
              <a:rPr lang="zh-CN" altLang="en-US" sz="2800" dirty="0" smtClean="0">
                <a:sym typeface="+mn-ea"/>
              </a:rPr>
              <a:t>要在</a:t>
            </a:r>
            <a:r>
              <a:rPr lang="en-US" altLang="zh-CN" sz="2800" dirty="0" err="1" smtClean="0">
                <a:sym typeface="+mn-ea"/>
              </a:rPr>
              <a:t>法律</a:t>
            </a:r>
            <a:r>
              <a:rPr lang="zh-CN" altLang="en-US" sz="2800" dirty="0" smtClean="0">
                <a:sym typeface="+mn-ea"/>
              </a:rPr>
              <a:t>允许和许可的范围内行使，</a:t>
            </a:r>
            <a:r>
              <a:rPr lang="en-US" altLang="zh-CN" sz="2800" dirty="0" err="1" smtClean="0">
                <a:sym typeface="+mn-ea"/>
              </a:rPr>
              <a:t>在网上传播谣言、散布虚假信息等侵害国家利益、社会公共利益和他人合法权益的行为，必然要受到法律的追究</a:t>
            </a:r>
            <a:r>
              <a:rPr lang="en-US" altLang="zh-CN" sz="2800" dirty="0" smtClean="0">
                <a:sym typeface="+mn-ea"/>
              </a:rPr>
              <a:t>。</a:t>
            </a:r>
            <a:endParaRPr lang="zh-CN" altLang="en-US" sz="2800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964565" y="4664075"/>
            <a:ext cx="10515600" cy="1456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如，《中华人民共和国治安管理处罚法》第二十五条规定：有下列行为之一的，处五日以上十日以下拘留，可以并处五百元以下罚款；情节较轻的，处五日以下拘留或者五百元以下罚款。</a:t>
            </a:r>
            <a:endParaRPr lang="zh-CN" altLang="en-US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2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  散布谣言，谎报险情、疫情、警情或者以其他方法故意扰乱公共秩序的</a:t>
            </a:r>
            <a:endParaRPr lang="zh-CN" altLang="en-US" sz="20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</p:txBody>
      </p:sp>
      <p:sp>
        <p:nvSpPr>
          <p:cNvPr id="18448" name="AutoShape 20"/>
          <p:cNvSpPr/>
          <p:nvPr/>
        </p:nvSpPr>
        <p:spPr>
          <a:xfrm>
            <a:off x="612140" y="632460"/>
            <a:ext cx="3426460" cy="1007745"/>
          </a:xfrm>
          <a:prstGeom prst="flowChartAlternateProcess">
            <a:avLst/>
          </a:prstGeom>
          <a:solidFill>
            <a:srgbClr val="99CC00"/>
          </a:solidFill>
          <a:ln w="9525">
            <a:noFill/>
          </a:ln>
        </p:spPr>
        <p:txBody>
          <a:bodyPr wrap="none" lIns="76800" tIns="38400" rIns="76800" bIns="38400" anchor="ctr"/>
          <a:lstStyle/>
          <a:p>
            <a:pPr algn="dist"/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思考回答</a:t>
            </a:r>
            <a:endParaRPr lang="zh-CN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838200" y="1187450"/>
            <a:ext cx="10515600" cy="239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err="1" smtClean="0">
                <a:sym typeface="Wingdings" panose="05000000000000000000" charset="0"/>
              </a:rPr>
              <a:t></a:t>
            </a:r>
            <a:r>
              <a:rPr lang="en-US" altLang="zh-CN" dirty="0" err="1" smtClean="0"/>
              <a:t>只有在维护国家、社会、集体利益的前提下，在尊重他人合法权益的前提下，公民</a:t>
            </a:r>
            <a:r>
              <a:rPr lang="zh-CN" altLang="en-US" dirty="0" err="1" smtClean="0"/>
              <a:t>言论</a:t>
            </a:r>
            <a:r>
              <a:rPr lang="en-US" altLang="zh-CN" dirty="0" err="1" smtClean="0"/>
              <a:t>自由才能得到切实保障和充分实现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如，我国法律规定公民不得利用言论自由反对政府、危害国家利益和社会安宁，不得损害社会整体利益，不得利用言论自由对他人的人格尊严进行侮辱诽谤，不得泄露国家秘密，不得披露商业秘密。</a:t>
            </a:r>
            <a:endParaRPr lang="zh-CN" altLang="en-US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838200" y="3720465"/>
            <a:ext cx="10515600" cy="1360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sym typeface="Wingdings" panose="05000000000000000000" charset="0"/>
              </a:rPr>
              <a:t></a:t>
            </a:r>
            <a:r>
              <a:rPr lang="zh-CN" altLang="en-US" dirty="0" smtClean="0">
                <a:sym typeface="+mn-ea"/>
              </a:rPr>
              <a:t>自由是相对的，在自由的背后需要公共责任与法律底线的支撑。有权不可任性、有钱不可任性、有理不可任性</a:t>
            </a:r>
            <a:r>
              <a:rPr lang="zh-CN" altLang="en-US" dirty="0" smtClean="0">
                <a:latin typeface="Arial" panose="020B0604020202020204" pitchFamily="34" charset="0"/>
                <a:sym typeface="+mn-ea"/>
              </a:rPr>
              <a:t>……这些都告诫公民行使权利要做到依法行使，要有界限，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不可任性。</a:t>
            </a:r>
            <a:endParaRPr lang="zh-CN" altLang="en-US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dirty="0" smtClean="0"/>
          </a:p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组合 6"/>
          <p:cNvPicPr/>
          <p:nvPr/>
        </p:nvPicPr>
        <p:blipFill>
          <a:blip r:embed="rId1"/>
          <a:stretch>
            <a:fillRect/>
          </a:stretch>
        </p:blipFill>
        <p:spPr>
          <a:xfrm>
            <a:off x="1366520" y="2221865"/>
            <a:ext cx="9876155" cy="3185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35530" y="3307080"/>
            <a:ext cx="8366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导学活动</a:t>
            </a:r>
            <a:r>
              <a:rPr lang="en-US" altLang="zh-CN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：你我来查阅</a:t>
            </a:r>
            <a:endParaRPr lang="zh-CN" altLang="en-US" sz="60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/>
        </p:nvSpPr>
        <p:spPr>
          <a:xfrm>
            <a:off x="889000" y="840740"/>
            <a:ext cx="71117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r>
              <a:rPr lang="zh-CN" altLang="en-US" sz="3300" dirty="0">
                <a:sym typeface="+mn-ea"/>
              </a:rPr>
              <a:t>查阅宪法，了解我国宪法对公民行使权利作</a:t>
            </a:r>
            <a:r>
              <a:rPr lang="zh-CN" altLang="en-US" sz="3300" dirty="0" smtClean="0">
                <a:sym typeface="+mn-ea"/>
              </a:rPr>
              <a:t>出</a:t>
            </a:r>
            <a:endParaRPr lang="en-US" altLang="zh-CN" sz="3300" dirty="0" smtClean="0">
              <a:sym typeface="+mn-ea"/>
            </a:endParaRPr>
          </a:p>
          <a:p>
            <a:pPr>
              <a:buNone/>
            </a:pPr>
            <a:r>
              <a:rPr lang="en-US" altLang="zh-CN" sz="3300" dirty="0" smtClean="0">
                <a:sym typeface="+mn-ea"/>
              </a:rPr>
              <a:t>   </a:t>
            </a:r>
            <a:r>
              <a:rPr lang="zh-CN" altLang="en-US" sz="3300" dirty="0" smtClean="0">
                <a:sym typeface="+mn-ea"/>
              </a:rPr>
              <a:t>的</a:t>
            </a:r>
            <a:r>
              <a:rPr lang="zh-CN" altLang="en-US" sz="3300" dirty="0">
                <a:sym typeface="+mn-ea"/>
              </a:rPr>
              <a:t>限制性规定</a:t>
            </a:r>
            <a:endParaRPr lang="zh-CN" altLang="en-US" sz="3300" dirty="0"/>
          </a:p>
          <a:p>
            <a:pPr marL="0" indent="0">
              <a:buNone/>
            </a:pP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dirty="0"/>
              <a:t> _______________________________________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________________________________________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________________________________________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latin typeface="Arial" panose="020B0604020202020204" pitchFamily="34" charset="0"/>
              </a:rPr>
              <a:t>……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46290" y="840740"/>
            <a:ext cx="3569335" cy="48399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429625" y="1342390"/>
            <a:ext cx="3359150" cy="41859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/>
              <a:t>查阅宪法，了解我国宪法对公民行使权利作出的限制性规定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838200" y="1825625"/>
            <a:ext cx="77141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我国</a:t>
            </a:r>
            <a:r>
              <a:rPr lang="zh-CN" altLang="zh-CN" dirty="0"/>
              <a:t>宪法规定，</a:t>
            </a:r>
            <a:r>
              <a:rPr lang="zh-CN" altLang="en-US" dirty="0"/>
              <a:t>中华人民共和国公民的人格尊严不受侵犯。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禁止用任何方法对公民进行侮辱、诽谤和诬告陷害。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我国宪法规定，</a:t>
            </a:r>
            <a:r>
              <a:rPr lang="zh-CN" altLang="en-US" dirty="0">
                <a:solidFill>
                  <a:srgbClr val="FF0000"/>
                </a:solidFill>
              </a:rPr>
              <a:t>禁止非法拘禁和以其他方法非法剥夺</a:t>
            </a:r>
            <a:endParaRPr lang="zh-CN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或者限制公民的人身自由，禁止非法搜查公民的身体。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zh-CN" altLang="en-US" dirty="0" smtClean="0">
                <a:sym typeface="+mn-ea"/>
              </a:rPr>
              <a:t>我</a:t>
            </a:r>
            <a:r>
              <a:rPr lang="zh-CN" altLang="en-US" dirty="0">
                <a:sym typeface="+mn-ea"/>
              </a:rPr>
              <a:t>国宪法第四十一条：中华人民共和国公民对于任何国</a:t>
            </a:r>
            <a:r>
              <a:rPr lang="zh-CN" altLang="en-US" dirty="0" smtClean="0">
                <a:sym typeface="+mn-ea"/>
              </a:rPr>
              <a:t>家</a:t>
            </a:r>
            <a:endParaRPr lang="en-US" altLang="zh-CN" dirty="0" smtClean="0">
              <a:sym typeface="+mn-ea"/>
            </a:endParaRPr>
          </a:p>
          <a:p>
            <a:pPr>
              <a:buNone/>
            </a:pPr>
            <a:r>
              <a:rPr lang="zh-CN" altLang="en-US" dirty="0" smtClean="0">
                <a:sym typeface="+mn-ea"/>
              </a:rPr>
              <a:t>工</a:t>
            </a:r>
            <a:r>
              <a:rPr lang="zh-CN" altLang="en-US" dirty="0">
                <a:sym typeface="+mn-ea"/>
              </a:rPr>
              <a:t>作人员，有提出批评和建议的权利；对于任何国家机关和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sym typeface="+mn-ea"/>
              </a:rPr>
              <a:t>国家工作人员的违法失职行为，有向有关国家机关提出申诉、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sym typeface="+mn-ea"/>
              </a:rPr>
              <a:t>控告或者检举的权利，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但是不得捏造或者歪曲事实进行诬告陷害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</a:rPr>
              <a:t>……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组合 6"/>
          <p:cNvPicPr/>
          <p:nvPr/>
        </p:nvPicPr>
        <p:blipFill>
          <a:blip r:embed="rId1"/>
          <a:stretch>
            <a:fillRect/>
          </a:stretch>
        </p:blipFill>
        <p:spPr>
          <a:xfrm>
            <a:off x="1366520" y="2221865"/>
            <a:ext cx="9876155" cy="3185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35530" y="3307080"/>
            <a:ext cx="8366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导学活动</a:t>
            </a:r>
            <a:r>
              <a:rPr lang="en-US" altLang="zh-CN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：你我来面对</a:t>
            </a:r>
            <a:endParaRPr lang="zh-CN" altLang="en-US" sz="60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838200" y="1917700"/>
            <a:ext cx="10515600" cy="216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dirty="0" smtClean="0"/>
              <a:t>  校</a:t>
            </a:r>
            <a:r>
              <a:rPr lang="zh-CN" altLang="en-US" dirty="0"/>
              <a:t>园欺凌是指发生在学生之间蓄意通过肢体、语言及网络等手段，实施欺负、侮辱造成伤害的行为。校园欺凌会影响受害</a:t>
            </a:r>
            <a:r>
              <a:rPr lang="zh-CN" altLang="en-US" dirty="0" smtClean="0"/>
              <a:t>者的身</a:t>
            </a:r>
            <a:r>
              <a:rPr lang="zh-CN" altLang="en-US" dirty="0"/>
              <a:t>心健康，甚至影响人格发展。我市某初中八年级同学开展校园欺凌专项调查，以下为题名</a:t>
            </a:r>
            <a:r>
              <a:rPr lang="en-US" altLang="zh-CN" dirty="0"/>
              <a:t>“</a:t>
            </a:r>
            <a:r>
              <a:rPr lang="zh-CN" altLang="en-US" dirty="0"/>
              <a:t>面对欺凌，你通常采取的做法是什么</a:t>
            </a:r>
            <a:r>
              <a:rPr lang="en-US" altLang="zh-CN" dirty="0"/>
              <a:t>”</a:t>
            </a:r>
            <a:r>
              <a:rPr lang="zh-CN" altLang="en-US" dirty="0"/>
              <a:t>的调查</a:t>
            </a:r>
            <a:r>
              <a:rPr lang="zh-CN" altLang="en-US" dirty="0" smtClean="0"/>
              <a:t>结果</a:t>
            </a:r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5397" name="AutoShape 64"/>
          <p:cNvSpPr/>
          <p:nvPr/>
        </p:nvSpPr>
        <p:spPr>
          <a:xfrm>
            <a:off x="647065" y="695008"/>
            <a:ext cx="3095625" cy="1008062"/>
          </a:xfrm>
          <a:prstGeom prst="flowChartAlternateProcess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 defTabSz="1089025"/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面对校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园欺凌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4334510" y="39751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875270" y="4681220"/>
            <a:ext cx="116713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默默忍受</a:t>
            </a:r>
            <a:endParaRPr lang="zh-CN" alt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76370" y="5703570"/>
            <a:ext cx="126619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以暴制暴</a:t>
            </a: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72180" y="4591050"/>
            <a:ext cx="160337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求助老师家长</a:t>
            </a: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41215" y="3874770"/>
            <a:ext cx="117602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主动揭发</a:t>
            </a: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21705" y="3606800"/>
            <a:ext cx="102171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其它</a:t>
            </a: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7568565" y="4855210"/>
            <a:ext cx="408305" cy="104140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928870" y="5703570"/>
            <a:ext cx="600710" cy="194310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928870" y="4766310"/>
            <a:ext cx="600710" cy="0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631815" y="4161790"/>
            <a:ext cx="185420" cy="105410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320155" y="3886200"/>
            <a:ext cx="0" cy="199390"/>
          </a:xfrm>
          <a:prstGeom prst="line">
            <a:avLst/>
          </a:prstGeom>
          <a:ln w="38100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内容占位符 2"/>
          <p:cNvSpPr>
            <a:spLocks noGrp="1"/>
          </p:cNvSpPr>
          <p:nvPr/>
        </p:nvSpPr>
        <p:spPr>
          <a:xfrm>
            <a:off x="838200" y="2153920"/>
            <a:ext cx="10515600" cy="2550160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>
            <a:lvl1pPr marL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457200" lvl="1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2pPr>
            <a:lvl3pPr marL="914400" lvl="2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3pPr>
            <a:lvl4pPr marL="1371600" lvl="3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4pPr>
            <a:lvl5pPr marL="1828800" lvl="4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5pPr>
            <a:lvl6pPr marL="2286000" lvl="5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6pPr>
            <a:lvl7pPr marL="2743200" lvl="6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7pPr>
            <a:lvl8pPr marL="3200400" lvl="7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8pPr>
            <a:lvl9pPr marL="3657600" lvl="8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9pPr>
          </a:lstStyle>
          <a:p>
            <a:pPr algn="l" defTabSz="914400"/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（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1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）调查问卷的结果说明了什么？</a:t>
            </a: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）面对校园欺凌为什么不能选择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默默忍受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和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以暴制暴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？</a:t>
            </a:r>
            <a:endParaRPr lang="en-US" altLang="zh-CN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）请你谈谈面对校园欺凌我们该怎么做？</a:t>
            </a: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/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4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）公民行使权利时遵守正当的程序有何意义？</a:t>
            </a:r>
            <a:endParaRPr lang="en-US" altLang="zh-CN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/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/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/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19458" name="标题 1"/>
          <p:cNvSpPr>
            <a:spLocks noGrp="1"/>
          </p:cNvSpPr>
          <p:nvPr/>
        </p:nvSpPr>
        <p:spPr>
          <a:xfrm>
            <a:off x="838200" y="544195"/>
            <a:ext cx="8765540" cy="1325880"/>
          </a:xfrm>
          <a:prstGeom prst="rect">
            <a:avLst/>
          </a:prstGeom>
          <a:noFill/>
          <a:ln w="9525">
            <a:noFill/>
          </a:ln>
        </p:spPr>
        <p:txBody>
          <a:bodyPr vert="horz" anchor="ctr">
            <a:normAutofit/>
          </a:bodyPr>
          <a:lstStyle>
            <a:lvl1pPr marL="914400" lvl="0" indent="-914400" algn="ctr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charset="0"/>
              </a:defRPr>
            </a:lvl1pPr>
          </a:lstStyle>
          <a:p>
            <a:pPr algn="l"/>
            <a:r>
              <a:rPr lang="zh-CN" altLang="en-US" sz="4400" kern="1200" dirty="0">
                <a:latin typeface="Calibri Light" panose="020F0302020204030204" charset="0"/>
                <a:ea typeface="宋体" panose="02010600030101010101" pitchFamily="2" charset="-122"/>
                <a:sym typeface="Calibri Light" panose="020F0302020204030204" charset="0"/>
              </a:rPr>
              <a:t>综合分析调查结果，回答问题：</a:t>
            </a:r>
            <a:endParaRPr lang="en-US" altLang="zh-CN" sz="4400" kern="1200" dirty="0">
              <a:latin typeface="Calibri Light" panose="020F0302020204030204" charset="0"/>
              <a:ea typeface="宋体" panose="02010600030101010101" pitchFamily="2" charset="-122"/>
              <a:sym typeface="Calibri Light" panose="020F030202020403020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838200" y="2237740"/>
            <a:ext cx="10515600" cy="2774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）调查问卷的结果说明了什么？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sym typeface="Wingdings" panose="05000000000000000000" charset="0"/>
              </a:rPr>
              <a:t></a:t>
            </a:r>
            <a:r>
              <a:rPr lang="zh-CN" altLang="en-US" dirty="0">
                <a:sym typeface="+mn-ea"/>
              </a:rPr>
              <a:t>面对校园欺凌，大部分学生选择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默默忍受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，忍气吞声；不少学生选择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以暴制暴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，进行报复；只有少部分学生选择告诉家长或老师，而选择报警的则更少。</a:t>
            </a:r>
            <a:endParaRPr lang="zh-CN" altLang="en-US" dirty="0"/>
          </a:p>
          <a:p>
            <a:pPr marL="0" indent="0">
              <a:buNone/>
            </a:pPr>
            <a:r>
              <a:rPr lang="zh-CN" altLang="zh-CN" dirty="0">
                <a:sym typeface="Wingdings" panose="05000000000000000000" charset="0"/>
              </a:rPr>
              <a:t></a:t>
            </a:r>
            <a:r>
              <a:rPr lang="zh-CN" altLang="zh-CN" dirty="0">
                <a:sym typeface="+mn-ea"/>
              </a:rPr>
              <a:t>说明当前许多中小学生缺乏自我保护和维权意识，不懂得通过正确的途径和方法维护自身权益，缺乏按照法定程序办事的意识。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 smtClean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15397" name="AutoShape 64"/>
          <p:cNvSpPr/>
          <p:nvPr/>
        </p:nvSpPr>
        <p:spPr>
          <a:xfrm>
            <a:off x="647065" y="695008"/>
            <a:ext cx="3095625" cy="1008062"/>
          </a:xfrm>
          <a:prstGeom prst="flowChartAlternateProcess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 defTabSz="1089025"/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面对校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园欺凌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433893" y="292299"/>
            <a:ext cx="726846" cy="726846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413510" y="292100"/>
            <a:ext cx="4493895" cy="94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   </a:t>
            </a:r>
            <a:r>
              <a:rPr lang="zh-CN" altLang="en-US" sz="20000" dirty="0" smtClean="0"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20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6150" y="1987550"/>
            <a:ext cx="6908165" cy="5219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通过案例理解公民行使权利要有界限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4025" y="2660015"/>
            <a:ext cx="51244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6150" y="2844800"/>
            <a:ext cx="6908165" cy="5219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通过探究明确公民维护权利要守程序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3450" y="3684270"/>
            <a:ext cx="10979785" cy="5219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能说出维护权利的方式：协商、调解、仲裁和诉讼等，并能学以致用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6150" y="4472305"/>
            <a:ext cx="9537700" cy="5219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整体认识公民应如何正确行使权利，树立依法行使权利意识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8790" y="1802765"/>
            <a:ext cx="51244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3705" y="3499485"/>
            <a:ext cx="51244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1005" y="4327525"/>
            <a:ext cx="51244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598805" y="2254250"/>
            <a:ext cx="10515600" cy="2731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）面对校园欺凌为什么</a:t>
            </a:r>
            <a:r>
              <a:rPr lang="zh-CN" altLang="en-US" dirty="0" smtClean="0"/>
              <a:t>不能选</a:t>
            </a:r>
            <a:r>
              <a:rPr lang="zh-CN" altLang="en-US" dirty="0"/>
              <a:t>择</a:t>
            </a:r>
            <a:r>
              <a:rPr lang="en-US" altLang="zh-CN" dirty="0"/>
              <a:t>“</a:t>
            </a:r>
            <a:r>
              <a:rPr lang="zh-CN" altLang="en-US" dirty="0"/>
              <a:t>默默忍受</a:t>
            </a:r>
            <a:r>
              <a:rPr lang="en-US" altLang="zh-CN" dirty="0"/>
              <a:t>”</a:t>
            </a:r>
            <a:r>
              <a:rPr lang="zh-CN" altLang="en-US" dirty="0"/>
              <a:t>和</a:t>
            </a:r>
            <a:r>
              <a:rPr lang="en-US" altLang="zh-CN" dirty="0"/>
              <a:t>“</a:t>
            </a:r>
            <a:r>
              <a:rPr lang="zh-CN" altLang="en-US" dirty="0"/>
              <a:t>以暴制暴</a:t>
            </a:r>
            <a:r>
              <a:rPr lang="en-US" altLang="zh-CN" dirty="0"/>
              <a:t>”</a:t>
            </a:r>
            <a:r>
              <a:rPr lang="zh-CN" altLang="en-US" dirty="0" smtClean="0"/>
              <a:t>？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>
                <a:sym typeface="Wingdings" panose="05000000000000000000" charset="0"/>
              </a:rPr>
              <a:t></a:t>
            </a:r>
            <a:r>
              <a:rPr lang="zh-CN" altLang="en-US" dirty="0"/>
              <a:t>在遭遇校园欺凌后，默默忍受是不主动维权的表现。结果只会助长欺凌者的气焰，从而导致自己继续遭受欺凌。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>
                <a:sym typeface="Wingdings" panose="05000000000000000000" charset="0"/>
              </a:rPr>
              <a:t></a:t>
            </a:r>
            <a:r>
              <a:rPr lang="zh-CN" altLang="en-US" dirty="0"/>
              <a:t>在遭遇校园欺凌后，以暴制暴是没有遵守正当程序维权的表现。结果会导致打架斗殴，扰乱校园秩序，自己也会违法犯罪。</a:t>
            </a:r>
            <a:endParaRPr lang="zh-CN" altLang="en-US" dirty="0"/>
          </a:p>
        </p:txBody>
      </p:sp>
      <p:sp>
        <p:nvSpPr>
          <p:cNvPr id="15397" name="AutoShape 64"/>
          <p:cNvSpPr/>
          <p:nvPr/>
        </p:nvSpPr>
        <p:spPr>
          <a:xfrm>
            <a:off x="647065" y="695008"/>
            <a:ext cx="3095625" cy="1008062"/>
          </a:xfrm>
          <a:prstGeom prst="flowChartAlternateProcess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 defTabSz="1089025"/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面对校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园欺凌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6205" y="247650"/>
            <a:ext cx="3102610" cy="19030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838200" y="1825625"/>
            <a:ext cx="9518015" cy="73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3600" dirty="0" smtClean="0">
                <a:solidFill>
                  <a:srgbClr val="FF0000"/>
                </a:solidFill>
              </a:rPr>
              <a:t>关键词：程序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51865" y="339725"/>
            <a:ext cx="517652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zh-CN" altLang="en-US" dirty="0">
                <a:sym typeface="+mn-ea"/>
              </a:rPr>
            </a:br>
            <a:r>
              <a:rPr lang="zh-CN" altLang="en-US" sz="2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维护</a:t>
            </a:r>
            <a:r>
              <a:rPr lang="zh-CN" altLang="en-US" sz="2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权利</a:t>
            </a:r>
            <a:r>
              <a:rPr lang="zh-CN" altLang="en-US" sz="21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守</a:t>
            </a:r>
            <a:r>
              <a:rPr lang="zh-CN" altLang="en-US" sz="21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程序</a:t>
            </a:r>
            <a:br>
              <a:rPr lang="zh-CN" altLang="en-US" dirty="0">
                <a:sym typeface="+mn-ea"/>
              </a:rPr>
            </a:b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51865" y="2736850"/>
            <a:ext cx="101841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公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民行使权利应依照法定程序，按照规定的活动方式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、步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骤和过程进行。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81325" y="1143000"/>
            <a:ext cx="6229350" cy="4572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647065" y="1941830"/>
            <a:ext cx="10515600" cy="333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）请你谈谈面对校园欺</a:t>
            </a:r>
            <a:r>
              <a:rPr lang="zh-CN" altLang="en-US" dirty="0" smtClean="0"/>
              <a:t>凌我们该怎么做？</a:t>
            </a:r>
            <a:endParaRPr lang="zh-CN" altLang="en-US" dirty="0"/>
          </a:p>
          <a:p>
            <a:pPr marL="0" indent="0">
              <a:buNone/>
            </a:pPr>
            <a:r>
              <a:rPr lang="zh-CN" altLang="zh-CN" dirty="0"/>
              <a:t>  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zh-CN" altLang="zh-CN" dirty="0"/>
              <a:t>寻求帮助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/>
              <a:t>  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altLang="zh-CN" dirty="0"/>
              <a:t>保护自己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/>
              <a:t>  </a:t>
            </a:r>
            <a:r>
              <a:rPr lang="zh-CN" altLang="zh-CN" dirty="0">
                <a:sym typeface="+mn-ea"/>
              </a:rPr>
              <a:t>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altLang="zh-CN" dirty="0"/>
              <a:t>锻炼身体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/>
              <a:t>  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altLang="zh-CN" dirty="0"/>
              <a:t>团结同学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dirty="0"/>
              <a:t>  </a:t>
            </a:r>
            <a:r>
              <a:rPr lang="zh-CN" altLang="zh-CN" dirty="0">
                <a:sym typeface="+mn-ea"/>
              </a:rPr>
              <a:t> </a:t>
            </a: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zh-CN" altLang="zh-CN" dirty="0"/>
              <a:t>树立自信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5397" name="AutoShape 64"/>
          <p:cNvSpPr/>
          <p:nvPr/>
        </p:nvSpPr>
        <p:spPr>
          <a:xfrm>
            <a:off x="647065" y="695008"/>
            <a:ext cx="3095625" cy="1008062"/>
          </a:xfrm>
          <a:prstGeom prst="flowChartAlternateProcess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 defTabSz="1089025"/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面对校</a:t>
            </a:r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园欺凌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9195" y="2432685"/>
            <a:ext cx="4371340" cy="25038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838200" y="1825625"/>
            <a:ext cx="10515600" cy="204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）公民行使权利时遵守正当的程序有何意义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  <a:p>
            <a:pPr>
              <a:buNone/>
            </a:pPr>
            <a:r>
              <a:rPr lang="zh-CN" altLang="en-US" dirty="0" smtClean="0"/>
              <a:t>   遵</a:t>
            </a:r>
            <a:r>
              <a:rPr lang="zh-CN" altLang="en-US" dirty="0"/>
              <a:t>守正当的程序，有利于公民实际享受权利，有效避免和化解纠纷，有利于维护自身权益。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组合 6"/>
          <p:cNvPicPr/>
          <p:nvPr/>
        </p:nvPicPr>
        <p:blipFill>
          <a:blip r:embed="rId1"/>
          <a:stretch>
            <a:fillRect/>
          </a:stretch>
        </p:blipFill>
        <p:spPr>
          <a:xfrm>
            <a:off x="1366520" y="2221865"/>
            <a:ext cx="9876155" cy="3185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35530" y="3307080"/>
            <a:ext cx="8366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导学活动</a:t>
            </a:r>
            <a:r>
              <a:rPr lang="en-US" altLang="zh-CN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：你我来探究</a:t>
            </a:r>
            <a:endParaRPr lang="zh-CN" altLang="en-US" sz="60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内容占位符 2"/>
          <p:cNvSpPr>
            <a:spLocks noGrp="1"/>
          </p:cNvSpPr>
          <p:nvPr/>
        </p:nvSpPr>
        <p:spPr>
          <a:xfrm>
            <a:off x="838200" y="2111375"/>
            <a:ext cx="10515600" cy="263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70000"/>
              </a:lnSpc>
            </a:pP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2019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年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4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月，西安一位女士在奔驰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4S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店购买了一台新车，</a:t>
            </a:r>
            <a:endParaRPr lang="en-US" altLang="zh-CN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>
              <a:lnSpc>
                <a:spcPct val="70000"/>
              </a:lnSpc>
            </a:pP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还没开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1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公里车就出现了发动机漏油的问题。</a:t>
            </a: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>
              <a:lnSpc>
                <a:spcPct val="70000"/>
              </a:lnSpc>
            </a:pP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/>
            <a:r>
              <a:rPr lang="en-US" altLang="zh-CN" sz="28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※</a:t>
            </a:r>
            <a:r>
              <a:rPr lang="zh-CN" altLang="en-US" sz="28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遇到这样的情况，你认为哪种解决方式较为合适？</a:t>
            </a:r>
            <a:endParaRPr lang="zh-CN" altLang="en-US" sz="2800" kern="1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>
              <a:buChar char="•"/>
            </a:pPr>
            <a:endParaRPr lang="zh-CN" altLang="en-US" sz="2800" kern="1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15397" name="AutoShape 64"/>
          <p:cNvSpPr/>
          <p:nvPr/>
        </p:nvSpPr>
        <p:spPr>
          <a:xfrm>
            <a:off x="647065" y="695325"/>
            <a:ext cx="5795645" cy="1007745"/>
          </a:xfrm>
          <a:prstGeom prst="flowChartAlternateProcess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l" defTabSz="914400">
              <a:buChar char="•"/>
            </a:pPr>
            <a:r>
              <a:rPr lang="zh-CN" altLang="en-US" sz="40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西安奔驰车消费争议案：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4055" y="2091055"/>
            <a:ext cx="3605530" cy="3190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内容占位符 2"/>
          <p:cNvSpPr>
            <a:spLocks noGrp="1"/>
          </p:cNvSpPr>
          <p:nvPr/>
        </p:nvSpPr>
        <p:spPr>
          <a:xfrm>
            <a:off x="838200" y="1825625"/>
            <a:ext cx="771398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80000"/>
              </a:lnSpc>
            </a:pPr>
            <a:r>
              <a:rPr lang="en-US" altLang="zh-CN" sz="2800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</a:t>
            </a:r>
            <a:endPara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</a:pPr>
            <a:r>
              <a:rPr lang="zh-CN" altLang="en-US" sz="28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协商</a:t>
            </a:r>
            <a:r>
              <a:rPr lang="zh-CN" altLang="en-US" sz="2800" kern="12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是当事人之间</a:t>
            </a:r>
            <a:r>
              <a:rPr lang="zh-CN" altLang="en-US" sz="28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自行解决</a:t>
            </a:r>
            <a:r>
              <a:rPr lang="zh-CN" altLang="en-US" sz="2800" kern="12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纠纷的方式。</a:t>
            </a:r>
            <a:endParaRPr lang="zh-CN" altLang="en-US" sz="2800" kern="1200" dirty="0"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 defTabSz="914400">
              <a:lnSpc>
                <a:spcPct val="80000"/>
              </a:lnSpc>
            </a:pPr>
            <a:r>
              <a:rPr lang="zh-CN" altLang="en-US" sz="28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日常生活中大量的权益争议</a:t>
            </a:r>
            <a:r>
              <a:rPr lang="zh-CN" altLang="en-US" sz="2800" kern="12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是通过协商解决的。</a:t>
            </a: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>
              <a:lnSpc>
                <a:spcPct val="80000"/>
              </a:lnSpc>
            </a:pP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       </a:t>
            </a:r>
            <a:r>
              <a:rPr lang="zh-CN" altLang="en-US" sz="2800" b="1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自愿互谅为基础</a:t>
            </a:r>
            <a:endParaRPr lang="zh-CN" altLang="en-US" sz="2800" b="1" kern="12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</a:pPr>
            <a:r>
              <a:rPr lang="zh-CN" altLang="en-US" sz="2800" b="1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    法律法规为依据</a:t>
            </a:r>
            <a:endParaRPr lang="zh-CN" altLang="en-US" sz="2800" b="1" kern="12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</a:pPr>
            <a:r>
              <a:rPr lang="zh-CN" altLang="en-US" sz="2800" b="1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    直接对话定责任</a:t>
            </a:r>
            <a:endParaRPr lang="zh-CN" altLang="en-US" sz="2800" b="1" kern="12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80000"/>
              </a:lnSpc>
            </a:pPr>
            <a:r>
              <a:rPr lang="zh-CN" altLang="en-US" sz="2800" b="1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      达成协议解纠纷</a:t>
            </a:r>
            <a:endParaRPr lang="zh-CN" altLang="en-US" sz="2800" b="1" kern="12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6626" name="标题 1"/>
          <p:cNvSpPr>
            <a:spLocks noGrp="1"/>
          </p:cNvSpPr>
          <p:nvPr/>
        </p:nvSpPr>
        <p:spPr>
          <a:xfrm>
            <a:off x="7506970" y="87630"/>
            <a:ext cx="468503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b="1" kern="1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维护权利有方式</a:t>
            </a:r>
            <a:endParaRPr lang="zh-CN" altLang="en-US" sz="4800" b="1" kern="1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5397" name="AutoShape 64"/>
          <p:cNvSpPr/>
          <p:nvPr/>
        </p:nvSpPr>
        <p:spPr>
          <a:xfrm>
            <a:off x="647065" y="695325"/>
            <a:ext cx="2187575" cy="100774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 defTabSz="1089025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协商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内容占位符 2"/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70000"/>
              </a:lnSpc>
            </a:pP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2019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年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4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月，西安一位女士在奔驰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4S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店购买了</a:t>
            </a: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>
              <a:lnSpc>
                <a:spcPct val="70000"/>
              </a:lnSpc>
            </a:pP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一台新车，还没开</a:t>
            </a:r>
            <a:r>
              <a:rPr lang="en-US" altLang="zh-CN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1</a:t>
            </a: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公里车就出现了发动机漏</a:t>
            </a: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>
              <a:lnSpc>
                <a:spcPct val="70000"/>
              </a:lnSpc>
            </a:pP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油的问题。在多次与店家交涉却被告知 不退款</a:t>
            </a: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>
              <a:lnSpc>
                <a:spcPct val="70000"/>
              </a:lnSpc>
            </a:pP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不换车、只能更换发动机后，被逼无奈的车主</a:t>
            </a: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>
              <a:lnSpc>
                <a:spcPct val="70000"/>
              </a:lnSpc>
            </a:pPr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只好坐引擎盖上哭诉维权。</a:t>
            </a: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/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/>
            <a:r>
              <a:rPr lang="en-US" altLang="zh-CN" sz="28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※</a:t>
            </a:r>
            <a:r>
              <a:rPr lang="zh-CN" altLang="en-US" sz="2800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在这样的情况下，你认为可以通过哪些方式解决？</a:t>
            </a:r>
            <a:endParaRPr lang="zh-CN" altLang="en-US" sz="2800" kern="1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/>
            <a:endParaRPr lang="zh-CN" altLang="en-US" sz="2800" kern="1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97" name="AutoShape 64"/>
          <p:cNvSpPr/>
          <p:nvPr/>
        </p:nvSpPr>
        <p:spPr>
          <a:xfrm>
            <a:off x="647065" y="695325"/>
            <a:ext cx="5795645" cy="1007745"/>
          </a:xfrm>
          <a:prstGeom prst="flowChartAlternateProcess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l" defTabSz="914400">
              <a:buChar char="•"/>
            </a:pPr>
            <a:r>
              <a:rPr lang="zh-CN" altLang="en-US" sz="40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西安奔驰车消费争议案：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1705" y="426720"/>
            <a:ext cx="3476625" cy="21170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b="1" kern="1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维护权利有方式</a:t>
            </a:r>
            <a:endParaRPr lang="zh-CN" altLang="en-US" sz="4800" b="1" kern="1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15378" name="Group 51"/>
          <p:cNvGrpSpPr/>
          <p:nvPr/>
        </p:nvGrpSpPr>
        <p:grpSpPr>
          <a:xfrm>
            <a:off x="2854643" y="2373948"/>
            <a:ext cx="2446337" cy="717550"/>
            <a:chOff x="2290" y="3030"/>
            <a:chExt cx="1832" cy="408"/>
          </a:xfrm>
        </p:grpSpPr>
        <p:sp>
          <p:nvSpPr>
            <p:cNvPr id="15412" name="Freeform 52"/>
            <p:cNvSpPr/>
            <p:nvPr/>
          </p:nvSpPr>
          <p:spPr>
            <a:xfrm>
              <a:off x="2290" y="3030"/>
              <a:ext cx="1832" cy="408"/>
            </a:xfrm>
            <a:custGeom>
              <a:avLst/>
              <a:gdLst>
                <a:gd name="txL" fmla="*/ 0 w 1832"/>
                <a:gd name="txT" fmla="*/ 0 h 408"/>
                <a:gd name="txR" fmla="*/ 1832 w 1832"/>
                <a:gd name="txB" fmla="*/ 408 h 408"/>
              </a:gdLst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txL" t="txT" r="txR" b="tx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rgbClr val="99CC00"/>
            </a:solidFill>
            <a:ln w="0">
              <a:noFill/>
            </a:ln>
          </p:spPr>
          <p:txBody>
            <a:bodyPr lIns="108843" tIns="54422" rIns="108843" bIns="54422"/>
            <a:lstStyle/>
            <a:p>
              <a:pPr algn="ctr" defTabSz="1089025">
                <a:buFontTx/>
              </a:pPr>
              <a:endParaRPr lang="zh-CN" altLang="en-US" sz="33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5413" name="Freeform 53"/>
            <p:cNvSpPr/>
            <p:nvPr/>
          </p:nvSpPr>
          <p:spPr>
            <a:xfrm>
              <a:off x="3810" y="3058"/>
              <a:ext cx="288" cy="334"/>
            </a:xfrm>
            <a:custGeom>
              <a:avLst/>
              <a:gdLst>
                <a:gd name="txL" fmla="*/ 0 w 288"/>
                <a:gd name="txT" fmla="*/ 0 h 334"/>
                <a:gd name="txR" fmla="*/ 288 w 288"/>
                <a:gd name="txB" fmla="*/ 334 h 334"/>
              </a:gdLst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txL" t="txT" r="txR" b="tx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0">
              <a:noFill/>
            </a:ln>
          </p:spPr>
          <p:txBody>
            <a:bodyPr lIns="108843" tIns="54422" rIns="108843" bIns="54422"/>
            <a:lstStyle/>
            <a:p>
              <a:pPr algn="ctr" defTabSz="1089025">
                <a:buFontTx/>
              </a:pPr>
              <a:endParaRPr lang="zh-CN" altLang="en-US" sz="33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69285" y="2423160"/>
            <a:ext cx="18173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  </a:t>
            </a:r>
            <a:r>
              <a:rPr lang="zh-CN" altLang="en-US" sz="40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协商</a:t>
            </a:r>
            <a:endParaRPr lang="zh-CN" altLang="en-US" sz="40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</p:txBody>
      </p:sp>
      <p:grpSp>
        <p:nvGrpSpPr>
          <p:cNvPr id="3" name="Group 51"/>
          <p:cNvGrpSpPr/>
          <p:nvPr/>
        </p:nvGrpSpPr>
        <p:grpSpPr>
          <a:xfrm>
            <a:off x="2822893" y="3472498"/>
            <a:ext cx="2446337" cy="717550"/>
            <a:chOff x="2290" y="3030"/>
            <a:chExt cx="1832" cy="408"/>
          </a:xfrm>
        </p:grpSpPr>
        <p:sp>
          <p:nvSpPr>
            <p:cNvPr id="4" name="Freeform 52"/>
            <p:cNvSpPr/>
            <p:nvPr/>
          </p:nvSpPr>
          <p:spPr>
            <a:xfrm>
              <a:off x="2290" y="3030"/>
              <a:ext cx="1832" cy="408"/>
            </a:xfrm>
            <a:custGeom>
              <a:avLst/>
              <a:gdLst>
                <a:gd name="txL" fmla="*/ 0 w 1832"/>
                <a:gd name="txT" fmla="*/ 0 h 408"/>
                <a:gd name="txR" fmla="*/ 1832 w 1832"/>
                <a:gd name="txB" fmla="*/ 408 h 408"/>
              </a:gdLst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txL" t="txT" r="txR" b="tx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rgbClr val="99CC00"/>
            </a:solidFill>
            <a:ln w="0">
              <a:noFill/>
            </a:ln>
          </p:spPr>
          <p:txBody>
            <a:bodyPr lIns="108843" tIns="54422" rIns="108843" bIns="54422"/>
            <a:lstStyle/>
            <a:p>
              <a:pPr algn="ctr" defTabSz="1089025">
                <a:buFontTx/>
              </a:pPr>
              <a:endParaRPr lang="zh-CN" altLang="en-US" sz="33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5" name="Freeform 53"/>
            <p:cNvSpPr/>
            <p:nvPr/>
          </p:nvSpPr>
          <p:spPr>
            <a:xfrm>
              <a:off x="3810" y="3058"/>
              <a:ext cx="288" cy="334"/>
            </a:xfrm>
            <a:custGeom>
              <a:avLst/>
              <a:gdLst>
                <a:gd name="txL" fmla="*/ 0 w 288"/>
                <a:gd name="txT" fmla="*/ 0 h 334"/>
                <a:gd name="txR" fmla="*/ 288 w 288"/>
                <a:gd name="txB" fmla="*/ 334 h 334"/>
              </a:gdLst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txL" t="txT" r="txR" b="tx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0">
              <a:noFill/>
            </a:ln>
          </p:spPr>
          <p:txBody>
            <a:bodyPr lIns="108843" tIns="54422" rIns="108843" bIns="54422"/>
            <a:lstStyle/>
            <a:p>
              <a:pPr algn="ctr" defTabSz="1089025">
                <a:buFontTx/>
              </a:pPr>
              <a:endParaRPr lang="zh-CN" altLang="en-US" sz="33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2822893" y="4532948"/>
            <a:ext cx="2446337" cy="717550"/>
            <a:chOff x="2290" y="3030"/>
            <a:chExt cx="1832" cy="408"/>
          </a:xfrm>
        </p:grpSpPr>
        <p:sp>
          <p:nvSpPr>
            <p:cNvPr id="7" name="Freeform 52"/>
            <p:cNvSpPr/>
            <p:nvPr/>
          </p:nvSpPr>
          <p:spPr>
            <a:xfrm>
              <a:off x="2290" y="3030"/>
              <a:ext cx="1832" cy="408"/>
            </a:xfrm>
            <a:custGeom>
              <a:avLst/>
              <a:gdLst>
                <a:gd name="txL" fmla="*/ 0 w 1832"/>
                <a:gd name="txT" fmla="*/ 0 h 408"/>
                <a:gd name="txR" fmla="*/ 1832 w 1832"/>
                <a:gd name="txB" fmla="*/ 408 h 408"/>
              </a:gdLst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txL" t="txT" r="txR" b="tx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rgbClr val="99CC00"/>
            </a:solidFill>
            <a:ln w="0">
              <a:noFill/>
            </a:ln>
          </p:spPr>
          <p:txBody>
            <a:bodyPr lIns="108843" tIns="54422" rIns="108843" bIns="54422"/>
            <a:lstStyle/>
            <a:p>
              <a:pPr algn="ctr" defTabSz="1089025">
                <a:buFontTx/>
              </a:pPr>
              <a:endParaRPr lang="zh-CN" altLang="en-US" sz="33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8" name="Freeform 53"/>
            <p:cNvSpPr/>
            <p:nvPr/>
          </p:nvSpPr>
          <p:spPr>
            <a:xfrm>
              <a:off x="3810" y="3058"/>
              <a:ext cx="288" cy="334"/>
            </a:xfrm>
            <a:custGeom>
              <a:avLst/>
              <a:gdLst>
                <a:gd name="txL" fmla="*/ 0 w 288"/>
                <a:gd name="txT" fmla="*/ 0 h 334"/>
                <a:gd name="txR" fmla="*/ 288 w 288"/>
                <a:gd name="txB" fmla="*/ 334 h 334"/>
              </a:gdLst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txL" t="txT" r="txR" b="tx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0">
              <a:noFill/>
            </a:ln>
          </p:spPr>
          <p:txBody>
            <a:bodyPr lIns="108843" tIns="54422" rIns="108843" bIns="54422"/>
            <a:lstStyle/>
            <a:p>
              <a:pPr algn="ctr" defTabSz="1089025">
                <a:buFontTx/>
              </a:pPr>
              <a:endParaRPr lang="zh-CN" altLang="en-US" sz="33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2791143" y="5479733"/>
            <a:ext cx="2446337" cy="717550"/>
            <a:chOff x="2290" y="3030"/>
            <a:chExt cx="1832" cy="408"/>
          </a:xfrm>
        </p:grpSpPr>
        <p:sp>
          <p:nvSpPr>
            <p:cNvPr id="10" name="Freeform 52"/>
            <p:cNvSpPr/>
            <p:nvPr/>
          </p:nvSpPr>
          <p:spPr>
            <a:xfrm>
              <a:off x="2290" y="3030"/>
              <a:ext cx="1832" cy="408"/>
            </a:xfrm>
            <a:custGeom>
              <a:avLst/>
              <a:gdLst>
                <a:gd name="txL" fmla="*/ 0 w 1832"/>
                <a:gd name="txT" fmla="*/ 0 h 408"/>
                <a:gd name="txR" fmla="*/ 1832 w 1832"/>
                <a:gd name="txB" fmla="*/ 408 h 408"/>
              </a:gdLst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txL" t="txT" r="txR" b="tx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rgbClr val="99CC00"/>
            </a:solidFill>
            <a:ln w="0">
              <a:noFill/>
            </a:ln>
          </p:spPr>
          <p:txBody>
            <a:bodyPr lIns="108843" tIns="54422" rIns="108843" bIns="54422"/>
            <a:lstStyle/>
            <a:p>
              <a:pPr algn="ctr" defTabSz="1089025">
                <a:buFontTx/>
              </a:pPr>
              <a:endParaRPr lang="zh-CN" altLang="en-US" sz="33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  <p:sp>
          <p:nvSpPr>
            <p:cNvPr id="11" name="Freeform 53"/>
            <p:cNvSpPr/>
            <p:nvPr/>
          </p:nvSpPr>
          <p:spPr>
            <a:xfrm>
              <a:off x="3810" y="3058"/>
              <a:ext cx="288" cy="334"/>
            </a:xfrm>
            <a:custGeom>
              <a:avLst/>
              <a:gdLst>
                <a:gd name="txL" fmla="*/ 0 w 288"/>
                <a:gd name="txT" fmla="*/ 0 h 334"/>
                <a:gd name="txR" fmla="*/ 288 w 288"/>
                <a:gd name="txB" fmla="*/ 334 h 334"/>
              </a:gdLst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txL" t="txT" r="txR" b="tx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0">
              <a:noFill/>
            </a:ln>
          </p:spPr>
          <p:txBody>
            <a:bodyPr lIns="108843" tIns="54422" rIns="108843" bIns="54422"/>
            <a:lstStyle/>
            <a:p>
              <a:pPr algn="ctr" defTabSz="1089025">
                <a:buFontTx/>
              </a:pPr>
              <a:endParaRPr lang="zh-CN" altLang="en-US" sz="33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003550" y="3462020"/>
            <a:ext cx="181737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 </a:t>
            </a:r>
            <a:r>
              <a:rPr lang="en-US" altLang="zh-CN" sz="40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调解</a:t>
            </a:r>
            <a:endParaRPr lang="zh-CN" altLang="en-US" sz="40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03550" y="4522470"/>
            <a:ext cx="18173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 </a:t>
            </a:r>
            <a:r>
              <a:rPr lang="en-US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</a:t>
            </a:r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仲裁</a:t>
            </a:r>
            <a:endParaRPr lang="zh-CN" altLang="en-US" sz="40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63875" y="5490845"/>
            <a:ext cx="18173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  </a:t>
            </a:r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诉讼</a:t>
            </a:r>
            <a:endParaRPr lang="zh-CN" altLang="en-US" sz="40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5445" y="1285875"/>
            <a:ext cx="3940175" cy="273812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/>
        </p:nvSpPr>
        <p:spPr>
          <a:xfrm>
            <a:off x="838200" y="4693920"/>
            <a:ext cx="9229090" cy="638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三幅图片内容体现出公民享有哪些权利</a:t>
            </a:r>
            <a:r>
              <a:rPr lang="zh-CN" altLang="en-US" sz="40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？</a:t>
            </a:r>
            <a:endParaRPr lang="zh-CN" altLang="en-US" sz="40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marL="0" indent="0">
              <a:buNone/>
            </a:pPr>
            <a:endParaRPr lang="zh-CN" altLang="en-US" sz="4000" dirty="0"/>
          </a:p>
          <a:p>
            <a:pPr marL="0" indent="0">
              <a:buNone/>
            </a:pPr>
            <a:endParaRPr lang="zh-CN" altLang="en-US" sz="4000" dirty="0"/>
          </a:p>
          <a:p>
            <a:pPr marL="0" indent="0">
              <a:buNone/>
            </a:pPr>
            <a:endParaRPr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1409700" y="4171950"/>
            <a:ext cx="755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图片</a:t>
            </a:r>
            <a:r>
              <a:rPr lang="en-US" altLang="zh-CN" dirty="0">
                <a:sym typeface="+mn-ea"/>
              </a:rPr>
              <a:t>1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718175" y="4171950"/>
            <a:ext cx="755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图片</a:t>
            </a:r>
            <a:r>
              <a:rPr lang="en-US" altLang="zh-CN" dirty="0">
                <a:sym typeface="+mn-ea"/>
              </a:rPr>
              <a:t>2 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812655" y="4171950"/>
            <a:ext cx="755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图片</a:t>
            </a:r>
            <a:r>
              <a:rPr lang="en-US" altLang="zh-CN" dirty="0">
                <a:sym typeface="+mn-ea"/>
              </a:rPr>
              <a:t>3</a:t>
            </a:r>
            <a:endParaRPr lang="zh-CN" altLang="en-US" dirty="0"/>
          </a:p>
        </p:txBody>
      </p:sp>
      <p:pic>
        <p:nvPicPr>
          <p:cNvPr id="12" name="图片 11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1301750"/>
            <a:ext cx="3665855" cy="27076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549005" y="3209925"/>
            <a:ext cx="29895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blipFill>
                  <a:blip r:embed="rId3"/>
                  <a:stretch>
                    <a:fillRect/>
                  </a:stretch>
                </a:blipFill>
                <a:effectLst/>
              </a:rPr>
              <a:t>停课不停学</a:t>
            </a:r>
            <a:endParaRPr lang="zh-CN" altLang="en-US" sz="4400" b="1" dirty="0">
              <a:blipFill>
                <a:blip r:embed="rId3"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94520" y="533209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受教育权</a:t>
            </a:r>
            <a:endParaRPr lang="zh-CN" altLang="en-US" sz="3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181100" y="5332095"/>
            <a:ext cx="2360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生命健康权</a:t>
            </a:r>
            <a:endParaRPr lang="zh-CN" altLang="en-US" sz="3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172075" y="5332095"/>
            <a:ext cx="19875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财产权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389755" y="3271520"/>
            <a:ext cx="355092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慷慨捐款赠物</a:t>
            </a:r>
            <a:endParaRPr lang="zh-CN" altLang="zh-CN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332105" y="111125"/>
            <a:ext cx="4647565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运用你的经验</a:t>
            </a:r>
            <a:endParaRPr lang="zh-CN" altLang="en-US" sz="5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mmexport15815135147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" y="1285875"/>
            <a:ext cx="3825875" cy="2692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1445" y="3179445"/>
            <a:ext cx="405765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5121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生命重于泰山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5121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文本框 29699"/>
          <p:cNvSpPr txBox="1"/>
          <p:nvPr/>
        </p:nvSpPr>
        <p:spPr>
          <a:xfrm>
            <a:off x="739775" y="1971040"/>
            <a:ext cx="769937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ea typeface="宋体" panose="02010600030101010101" pitchFamily="2" charset="-122"/>
              </a:rPr>
              <a:t>2019</a:t>
            </a:r>
            <a:r>
              <a:rPr lang="zh-CN" altLang="en-US" sz="2800" dirty="0">
                <a:ea typeface="宋体" panose="02010600030101010101" pitchFamily="2" charset="-122"/>
              </a:rPr>
              <a:t>年</a:t>
            </a:r>
            <a:r>
              <a:rPr lang="en-US" altLang="zh-CN" sz="2800" dirty="0">
                <a:ea typeface="宋体" panose="02010600030101010101" pitchFamily="2" charset="-122"/>
              </a:rPr>
              <a:t>4</a:t>
            </a:r>
            <a:r>
              <a:rPr lang="zh-CN" altLang="en-US" sz="2800" dirty="0">
                <a:ea typeface="宋体" panose="02010600030101010101" pitchFamily="2" charset="-122"/>
              </a:rPr>
              <a:t>月，西安一位女士在奔驰</a:t>
            </a:r>
            <a:r>
              <a:rPr lang="en-US" altLang="zh-CN" sz="2800" dirty="0">
                <a:ea typeface="宋体" panose="02010600030101010101" pitchFamily="2" charset="-122"/>
              </a:rPr>
              <a:t>4S</a:t>
            </a:r>
            <a:r>
              <a:rPr lang="zh-CN" altLang="en-US" sz="2800" dirty="0">
                <a:ea typeface="宋体" panose="02010600030101010101" pitchFamily="2" charset="-122"/>
              </a:rPr>
              <a:t>店购买了</a:t>
            </a:r>
            <a:endParaRPr lang="zh-CN" altLang="en-US" sz="2800" dirty="0">
              <a:ea typeface="宋体" panose="02010600030101010101" pitchFamily="2" charset="-122"/>
            </a:endParaRPr>
          </a:p>
          <a:p>
            <a:r>
              <a:rPr lang="zh-CN" altLang="en-US" sz="2800" dirty="0">
                <a:ea typeface="宋体" panose="02010600030101010101" pitchFamily="2" charset="-122"/>
              </a:rPr>
              <a:t>一台新车，还没开</a:t>
            </a:r>
            <a:r>
              <a:rPr lang="en-US" altLang="zh-CN" sz="2800" dirty="0">
                <a:ea typeface="宋体" panose="02010600030101010101" pitchFamily="2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</a:rPr>
              <a:t>公里车就出现了发动机漏</a:t>
            </a:r>
            <a:endParaRPr lang="zh-CN" altLang="en-US" sz="2800" dirty="0">
              <a:ea typeface="宋体" panose="02010600030101010101" pitchFamily="2" charset="-122"/>
            </a:endParaRPr>
          </a:p>
          <a:p>
            <a:r>
              <a:rPr lang="zh-CN" altLang="en-US" sz="2800" dirty="0">
                <a:ea typeface="宋体" panose="02010600030101010101" pitchFamily="2" charset="-122"/>
              </a:rPr>
              <a:t>油的问题。在多次与店家交涉却被告知 不退款</a:t>
            </a:r>
            <a:endParaRPr lang="zh-CN" altLang="en-US" sz="2800" dirty="0">
              <a:ea typeface="宋体" panose="02010600030101010101" pitchFamily="2" charset="-122"/>
            </a:endParaRPr>
          </a:p>
          <a:p>
            <a:r>
              <a:rPr lang="zh-CN" altLang="en-US" sz="2800" dirty="0">
                <a:ea typeface="宋体" panose="02010600030101010101" pitchFamily="2" charset="-122"/>
              </a:rPr>
              <a:t>不换车、只能更换发动机后，被逼无奈的车主</a:t>
            </a:r>
            <a:endParaRPr lang="zh-CN" altLang="en-US" sz="2800" dirty="0">
              <a:ea typeface="宋体" panose="02010600030101010101" pitchFamily="2" charset="-122"/>
            </a:endParaRPr>
          </a:p>
          <a:p>
            <a:r>
              <a:rPr lang="zh-CN" altLang="en-US" sz="2800" dirty="0">
                <a:ea typeface="宋体" panose="02010600030101010101" pitchFamily="2" charset="-122"/>
              </a:rPr>
              <a:t>只好坐引擎盖上哭诉维权。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事件发酵后，当地</a:t>
            </a:r>
            <a:endParaRPr lang="zh-CN" altLang="en-US" sz="28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市场监管部门及时介入，奔驰公司也派出工作</a:t>
            </a:r>
            <a:endParaRPr lang="zh-CN" altLang="en-US" sz="28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组进行调查。最终，车主与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4S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店达成换车补偿</a:t>
            </a:r>
            <a:endParaRPr lang="zh-CN" altLang="en-US" sz="28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等和解协议。</a:t>
            </a:r>
            <a:endParaRPr lang="en-US" altLang="zh-CN" sz="28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endParaRPr lang="zh-CN" altLang="en-US" sz="28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5397" name="AutoShape 64"/>
          <p:cNvSpPr/>
          <p:nvPr/>
        </p:nvSpPr>
        <p:spPr>
          <a:xfrm>
            <a:off x="647065" y="695325"/>
            <a:ext cx="5795645" cy="1007745"/>
          </a:xfrm>
          <a:prstGeom prst="flowChartAlternateProcess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l" defTabSz="914400">
              <a:buChar char="•"/>
            </a:pPr>
            <a:r>
              <a:rPr lang="zh-CN" altLang="en-US" sz="40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西安奔驰车消费争议案：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1705" y="426720"/>
            <a:ext cx="3476625" cy="21170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内容占位符 2"/>
          <p:cNvSpPr>
            <a:spLocks noGrp="1"/>
          </p:cNvSpPr>
          <p:nvPr/>
        </p:nvSpPr>
        <p:spPr>
          <a:xfrm>
            <a:off x="850265" y="1825625"/>
            <a:ext cx="6426835" cy="3620135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>
            <a:lvl1pPr marL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457200" lvl="1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2pPr>
            <a:lvl3pPr marL="914400" lvl="2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3pPr>
            <a:lvl4pPr marL="1371600" lvl="3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4pPr>
            <a:lvl5pPr marL="1828800" lvl="4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5pPr>
            <a:lvl6pPr marL="2286000" lvl="5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6pPr>
            <a:lvl7pPr marL="2743200" lvl="6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7pPr>
            <a:lvl8pPr marL="3200400" lvl="7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8pPr>
            <a:lvl9pPr marL="3657600" lvl="8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9pPr>
          </a:lstStyle>
          <a:p>
            <a:pPr algn="l" defTabSz="914400">
              <a:buChar char="•"/>
            </a:pPr>
            <a:r>
              <a:rPr lang="zh-CN" altLang="en-US" sz="28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调解</a:t>
            </a:r>
            <a:r>
              <a:rPr lang="zh-CN" altLang="en-US" sz="2800" kern="1200" dirty="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是通过</a:t>
            </a:r>
            <a:r>
              <a:rPr lang="zh-CN" altLang="en-US" sz="2800" kern="1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调解组织</a:t>
            </a:r>
            <a:r>
              <a:rPr lang="zh-CN" altLang="en-US" sz="2800" kern="1200" dirty="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解决纠纷的方式。</a:t>
            </a:r>
            <a:endParaRPr lang="en-US" altLang="zh-CN" sz="2800" kern="1200" dirty="0"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 defTabSz="914400">
              <a:buChar char="•"/>
            </a:pP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kern="12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       </a:t>
            </a:r>
            <a:r>
              <a:rPr lang="zh-CN" altLang="en-US" sz="2800" b="1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 遵循政策和法规  </a:t>
            </a:r>
            <a:endParaRPr lang="zh-CN" altLang="en-US" sz="2800" b="1" kern="12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b="1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      说服疏导为途径</a:t>
            </a:r>
            <a:endParaRPr lang="zh-CN" altLang="en-US" sz="2800" b="1" kern="12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b="1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      促使谅解达协议</a:t>
            </a:r>
            <a:endParaRPr lang="zh-CN" altLang="en-US" sz="2800" b="1" kern="12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b="1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      协商自愿解纠纷</a:t>
            </a:r>
            <a:endParaRPr lang="zh-CN" altLang="en-US" sz="2800" b="1" kern="12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15397" name="AutoShape 64"/>
          <p:cNvSpPr/>
          <p:nvPr/>
        </p:nvSpPr>
        <p:spPr>
          <a:xfrm>
            <a:off x="647065" y="695325"/>
            <a:ext cx="2187575" cy="100774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 defTabSz="1089025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调解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1748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8955" y="2605405"/>
            <a:ext cx="4274185" cy="3029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内容占位符 2"/>
          <p:cNvSpPr>
            <a:spLocks noGrp="1"/>
          </p:cNvSpPr>
          <p:nvPr/>
        </p:nvSpPr>
        <p:spPr>
          <a:xfrm>
            <a:off x="1052830" y="2115820"/>
            <a:ext cx="10515600" cy="3733800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 lnSpcReduction="10000"/>
          </a:bodyPr>
          <a:lstStyle>
            <a:lvl1pPr marL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457200" lvl="1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2pPr>
            <a:lvl3pPr marL="914400" lvl="2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3pPr>
            <a:lvl4pPr marL="1371600" lvl="3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4pPr>
            <a:lvl5pPr marL="1828800" lvl="4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5pPr>
            <a:lvl6pPr marL="2286000" lvl="5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6pPr>
            <a:lvl7pPr marL="2743200" lvl="6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7pPr>
            <a:lvl8pPr marL="3200400" lvl="7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8pPr>
            <a:lvl9pPr marL="3657600" lvl="8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9pPr>
          </a:lstStyle>
          <a:p>
            <a:pPr algn="l" defTabSz="914400"/>
            <a:r>
              <a:rPr lang="zh-CN" altLang="en-US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人民调解</a:t>
            </a:r>
            <a:r>
              <a:rPr lang="zh-CN" altLang="en-US" sz="2800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：</a:t>
            </a:r>
            <a:endParaRPr lang="zh-CN" altLang="en-US" sz="2800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l" defTabSz="914400"/>
            <a:r>
              <a:rPr lang="zh-CN" altLang="en-US" sz="2000" b="1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是指在人民调解委员会主持下，以国家法律、法规、规章和社会公德规范为依据，对民间纠纷双方当事人进行调解、劝说，促使他们互相谅解、平等协商，自愿达成协议，消除纷争的活动。</a:t>
            </a:r>
            <a:endParaRPr lang="zh-CN" altLang="en-US" sz="20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marL="228600" indent="-228600" algn="l" defTabSz="914400"/>
            <a:r>
              <a:rPr lang="zh-CN" altLang="en-US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行政调解 ：</a:t>
            </a:r>
            <a:endParaRPr lang="zh-CN" altLang="en-US" sz="28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marL="228600" indent="-228600" algn="l" defTabSz="914400"/>
            <a:r>
              <a:rPr lang="zh-CN" altLang="en-US" sz="2000" b="1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是指由我国行政机关主持，通过说服教育的方式，民事纠纷或轻微刑事案件当事人自愿达成协议，解决纠纷的一种调解制度，通常称为政府调解</a:t>
            </a: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000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228600" indent="-228600" algn="l" defTabSz="914400"/>
            <a:r>
              <a:rPr lang="zh-CN" altLang="en-US" sz="2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司法调解：</a:t>
            </a:r>
            <a:endParaRPr lang="zh-CN" altLang="en-US" sz="2800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marL="228600" indent="-228600" algn="l" defTabSz="914400"/>
            <a:r>
              <a:rPr lang="zh-CN" altLang="en-US" sz="2000" b="1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亦称诉讼调解，是我国民事诉讼法规定的一项重要的诉讼制度，是当事人双方在人民法院法官的主持下，通过处分自己的权益来</a:t>
            </a:r>
            <a:r>
              <a:rPr lang="en-US" altLang="zh-CN" sz="2000" b="1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000" b="1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解决纠纷的一种重要方式。</a:t>
            </a:r>
            <a:endParaRPr lang="zh-CN" altLang="en-US" sz="2000" b="1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228600" indent="-228600" algn="l" defTabSz="914400"/>
            <a:endParaRPr lang="zh-CN" altLang="en-US" sz="2000" b="1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2830" y="803275"/>
            <a:ext cx="2927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调解方式</a:t>
            </a:r>
            <a:endParaRPr lang="zh-CN" altLang="en-US" sz="4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内容占位符 2"/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>
            <a:lvl1pPr marL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457200" lvl="1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2pPr>
            <a:lvl3pPr marL="914400" lvl="2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3pPr>
            <a:lvl4pPr marL="1371600" lvl="3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4pPr>
            <a:lvl5pPr marL="1828800" lvl="4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5pPr>
            <a:lvl6pPr marL="2286000" lvl="5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6pPr>
            <a:lvl7pPr marL="2743200" lvl="6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7pPr>
            <a:lvl8pPr marL="3200400" lvl="7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8pPr>
            <a:lvl9pPr marL="3657600" lvl="8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9pPr>
          </a:lstStyle>
          <a:p>
            <a:pPr marL="228600" indent="-228600" algn="l" defTabSz="914400">
              <a:buChar char="•"/>
            </a:pPr>
            <a:r>
              <a:rPr lang="zh-CN" altLang="en-US" sz="2800" kern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仲裁</a:t>
            </a:r>
            <a:r>
              <a:rPr lang="zh-CN" altLang="en-US" sz="2800" kern="120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是通过</a:t>
            </a:r>
            <a:r>
              <a:rPr lang="zh-CN" altLang="en-US" sz="2800" kern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仲裁机构</a:t>
            </a:r>
            <a:r>
              <a:rPr lang="zh-CN" altLang="en-US" sz="2800" kern="120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解决纠纷的方式。公民与其他个人或组织之间发生</a:t>
            </a:r>
            <a:r>
              <a:rPr lang="zh-CN" altLang="en-US" sz="2800" kern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合同纠纷和其他财产权益</a:t>
            </a:r>
            <a:r>
              <a:rPr lang="zh-CN" altLang="en-US" sz="2800" kern="120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争议时，可以申请仲裁。</a:t>
            </a:r>
            <a:endParaRPr lang="zh-CN" altLang="en-US" sz="2800" kern="1200"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marL="228600" indent="-228600" algn="l" defTabSz="914400">
              <a:buChar char="•"/>
            </a:pPr>
            <a:endParaRPr lang="zh-CN" altLang="en-US" sz="2800" kern="120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marL="228600" indent="-228600" algn="l" defTabSz="914400"/>
            <a:r>
              <a:rPr lang="zh-CN" altLang="en-US" sz="2800" kern="120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     </a:t>
            </a:r>
            <a:r>
              <a:rPr lang="zh-CN" altLang="en-US" sz="2800" b="1" kern="12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我把争议来仲裁</a:t>
            </a:r>
            <a:endParaRPr lang="zh-CN" altLang="en-US" sz="2800" b="1" kern="12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marL="228600" indent="-228600" algn="l" defTabSz="914400"/>
            <a:r>
              <a:rPr lang="zh-CN" altLang="en-US" sz="2800" b="1" kern="12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   仲裁协议是依据</a:t>
            </a:r>
            <a:endParaRPr lang="zh-CN" altLang="en-US" sz="2800" b="1" kern="12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marL="228600" indent="-228600" algn="l" defTabSz="914400"/>
            <a:r>
              <a:rPr lang="zh-CN" altLang="en-US" sz="2800" b="1" kern="12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   仲裁裁决为终局</a:t>
            </a:r>
            <a:endParaRPr lang="zh-CN" altLang="en-US" sz="2800" b="1" kern="12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marL="228600" indent="-228600" algn="l" defTabSz="914400"/>
            <a:r>
              <a:rPr lang="zh-CN" altLang="en-US" sz="2800" b="1" kern="12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   双方恪守解纠纷</a:t>
            </a:r>
            <a:endParaRPr lang="zh-CN" altLang="en-US" sz="2800" b="1" kern="12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15397" name="AutoShape 64"/>
          <p:cNvSpPr/>
          <p:nvPr/>
        </p:nvSpPr>
        <p:spPr>
          <a:xfrm>
            <a:off x="647065" y="695325"/>
            <a:ext cx="2187575" cy="100774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 defTabSz="1089025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仲裁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C:/Users/xzzx/AppData/Local/Temp/kaimatting_20200213201306/output_20200213201316..pngoutput_20200213201316."/>
          <p:cNvPicPr>
            <a:picLocks noChangeAspect="1"/>
          </p:cNvPicPr>
          <p:nvPr/>
        </p:nvPicPr>
        <p:blipFill>
          <a:blip r:embed="rId1"/>
          <a:srcRect l="5101" t="7284" b="8019"/>
          <a:stretch>
            <a:fillRect/>
          </a:stretch>
        </p:blipFill>
        <p:spPr>
          <a:xfrm>
            <a:off x="5967730" y="2686050"/>
            <a:ext cx="2776220" cy="30975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内容占位符 2"/>
          <p:cNvSpPr>
            <a:spLocks noGrp="1"/>
          </p:cNvSpPr>
          <p:nvPr/>
        </p:nvSpPr>
        <p:spPr>
          <a:xfrm>
            <a:off x="838200" y="1825625"/>
            <a:ext cx="6287770" cy="4351655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>
            <a:lvl1pPr marL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457200" lvl="1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2pPr>
            <a:lvl3pPr marL="914400" lvl="2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3pPr>
            <a:lvl4pPr marL="1371600" lvl="3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4pPr>
            <a:lvl5pPr marL="1828800" lvl="4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5pPr>
            <a:lvl6pPr marL="2286000" lvl="5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6pPr>
            <a:lvl7pPr marL="2743200" lvl="6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7pPr>
            <a:lvl8pPr marL="3200400" lvl="7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8pPr>
            <a:lvl9pPr marL="3657600" lvl="8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9pPr>
          </a:lstStyle>
          <a:p>
            <a:pPr algn="l" defTabSz="914400">
              <a:buChar char="•"/>
            </a:pPr>
            <a:r>
              <a:rPr lang="zh-CN" altLang="en-US" sz="2800" kern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诉讼</a:t>
            </a:r>
            <a:r>
              <a:rPr lang="zh-CN" altLang="en-US" sz="2800" kern="120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是通过</a:t>
            </a:r>
            <a:r>
              <a:rPr lang="zh-CN" altLang="en-US" sz="2800" kern="1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人民法院</a:t>
            </a:r>
            <a:r>
              <a:rPr lang="zh-CN" altLang="en-US" sz="2800" kern="120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解决纠纷的方式。</a:t>
            </a:r>
            <a:endParaRPr lang="zh-CN" altLang="en-US" sz="2800" kern="1200"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kern="120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公民可以依法向人民法院起诉，维护自</a:t>
            </a:r>
            <a:endParaRPr lang="zh-CN" altLang="en-US" sz="2800" kern="1200"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kern="1200"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身权益。</a:t>
            </a:r>
            <a:endParaRPr lang="zh-CN" altLang="en-US" sz="2800" kern="1200"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kern="120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       </a:t>
            </a:r>
            <a:r>
              <a:rPr lang="zh-CN" altLang="en-US" sz="2800" b="1" kern="12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诉讼俗称打官司</a:t>
            </a:r>
            <a:endParaRPr lang="zh-CN" altLang="en-US" sz="2800" b="1" kern="12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b="1" kern="12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    人民法院来审判</a:t>
            </a:r>
            <a:endParaRPr lang="zh-CN" altLang="en-US" sz="2800" b="1" kern="12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b="1" kern="12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    最为权威和有效</a:t>
            </a:r>
            <a:endParaRPr lang="zh-CN" altLang="en-US" sz="2800" b="1" kern="12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800" b="1" kern="12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     公民权利得维护</a:t>
            </a:r>
            <a:endParaRPr lang="zh-CN" altLang="en-US" sz="2800" b="1" kern="12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endParaRPr lang="zh-CN" altLang="en-US" sz="2800" b="1" kern="120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pic>
        <p:nvPicPr>
          <p:cNvPr id="33796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1855" y="1368425"/>
            <a:ext cx="4212590" cy="412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97" name="AutoShape 64"/>
          <p:cNvSpPr/>
          <p:nvPr/>
        </p:nvSpPr>
        <p:spPr>
          <a:xfrm>
            <a:off x="647065" y="695325"/>
            <a:ext cx="2187575" cy="100774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 defTabSz="1089025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诉讼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内容占位符 2"/>
          <p:cNvSpPr>
            <a:spLocks noGrp="1"/>
          </p:cNvSpPr>
          <p:nvPr/>
        </p:nvSpPr>
        <p:spPr>
          <a:xfrm>
            <a:off x="1911985" y="1901825"/>
            <a:ext cx="7865110" cy="2092960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Autofit/>
          </a:bodyPr>
          <a:lstStyle>
            <a:lvl1pPr marL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457200" lvl="1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2pPr>
            <a:lvl3pPr marL="914400" lvl="2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3pPr>
            <a:lvl4pPr marL="1371600" lvl="3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4pPr>
            <a:lvl5pPr marL="1828800" lvl="4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5pPr>
            <a:lvl6pPr marL="2286000" lvl="5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6pPr>
            <a:lvl7pPr marL="2743200" lvl="6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7pPr>
            <a:lvl8pPr marL="3200400" lvl="7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8pPr>
            <a:lvl9pPr marL="3657600" lvl="8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9pPr>
          </a:lstStyle>
          <a:p>
            <a:pPr algn="l" defTabSz="914400"/>
            <a:r>
              <a:rPr lang="zh-CN" altLang="en-US" sz="2700" kern="1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公民遇到人身关系或财产关系的争议，</a:t>
            </a:r>
            <a:endParaRPr lang="zh-CN" altLang="en-US" sz="2700" kern="1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700" kern="1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可以向人民法院提起</a:t>
            </a:r>
            <a:r>
              <a:rPr lang="zh-CN" altLang="en-US" sz="2700" kern="1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民事诉讼</a:t>
            </a:r>
            <a:r>
              <a:rPr lang="zh-CN" altLang="en-US" sz="2700" kern="1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；</a:t>
            </a:r>
            <a:endParaRPr lang="zh-CN" altLang="en-US" sz="2700" kern="1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700" kern="1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公民对于某些侵犯自己人身、财产权利的行为，</a:t>
            </a:r>
            <a:endParaRPr lang="zh-CN" altLang="en-US" sz="2700" kern="1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700" kern="1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可以向人民法院提起</a:t>
            </a:r>
            <a:r>
              <a:rPr lang="zh-CN" altLang="en-US" sz="2700" kern="1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刑事自诉</a:t>
            </a:r>
            <a:r>
              <a:rPr lang="zh-CN" altLang="en-US" sz="2700" kern="1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；</a:t>
            </a:r>
            <a:endParaRPr lang="zh-CN" altLang="en-US" sz="2700" kern="1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700" kern="1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公民认为行政机关的行政行为侵犯了自己的权益，</a:t>
            </a:r>
            <a:endParaRPr lang="zh-CN" altLang="en-US" sz="2700" kern="1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700" kern="1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可以向人民法院提起</a:t>
            </a:r>
            <a:r>
              <a:rPr lang="zh-CN" altLang="en-US" sz="2700" kern="1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行政诉讼</a:t>
            </a:r>
            <a:r>
              <a:rPr lang="zh-CN" altLang="en-US" sz="2700" kern="1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。</a:t>
            </a:r>
            <a:endParaRPr lang="zh-CN" altLang="en-US" sz="2700" kern="1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2" name="AutoShape 64"/>
          <p:cNvSpPr/>
          <p:nvPr/>
        </p:nvSpPr>
        <p:spPr>
          <a:xfrm>
            <a:off x="647065" y="695325"/>
            <a:ext cx="2187575" cy="100774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 defTabSz="1089025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诉讼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1172845" y="1901825"/>
            <a:ext cx="739140" cy="4286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1172845" y="2950210"/>
            <a:ext cx="739140" cy="4286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1172845" y="3896995"/>
            <a:ext cx="739140" cy="4286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288925"/>
            <a:ext cx="2708275" cy="323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文本框 5"/>
          <p:cNvSpPr/>
          <p:nvPr/>
        </p:nvSpPr>
        <p:spPr>
          <a:xfrm>
            <a:off x="4311650" y="0"/>
            <a:ext cx="7324725" cy="2261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5400" b="1" dirty="0">
              <a:solidFill>
                <a:srgbClr val="0A82F0"/>
              </a:solidFill>
              <a:latin typeface="Microsoft JhengHei" panose="020B0604030504040204" pitchFamily="2" charset="-120"/>
              <a:ea typeface="Microsoft JhengHei" panose="020B0604030504040204" pitchFamily="2" charset="-120"/>
              <a:sym typeface="Segoe UI Black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0A82F0"/>
                </a:solidFill>
                <a:latin typeface="Microsoft JhengHei" panose="020B0604030504040204" pitchFamily="2" charset="-120"/>
                <a:ea typeface="Microsoft JhengHei" panose="020B0604030504040204" pitchFamily="2" charset="-120"/>
                <a:sym typeface="Segoe UI Black" pitchFamily="2" charset="0"/>
              </a:rPr>
              <a:t>以下案例分别属于什么诉讼？</a:t>
            </a:r>
            <a:endParaRPr lang="zh-CN" altLang="en-US" sz="4000" dirty="0">
              <a:ea typeface="宋体" panose="02010600030101010101" pitchFamily="2" charset="-122"/>
            </a:endParaRPr>
          </a:p>
        </p:txBody>
      </p:sp>
      <p:sp>
        <p:nvSpPr>
          <p:cNvPr id="35847" name="椭圆 9"/>
          <p:cNvSpPr/>
          <p:nvPr/>
        </p:nvSpPr>
        <p:spPr>
          <a:xfrm>
            <a:off x="4236720" y="2841625"/>
            <a:ext cx="265113" cy="265113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3B6D8E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48" name="椭圆 10"/>
          <p:cNvSpPr/>
          <p:nvPr/>
        </p:nvSpPr>
        <p:spPr>
          <a:xfrm>
            <a:off x="4311333" y="2916238"/>
            <a:ext cx="115887" cy="115887"/>
          </a:xfrm>
          <a:prstGeom prst="ellipse">
            <a:avLst/>
          </a:prstGeom>
          <a:solidFill>
            <a:srgbClr val="DF954C"/>
          </a:solidFill>
          <a:ln w="12700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49" name="椭圆 14"/>
          <p:cNvSpPr/>
          <p:nvPr/>
        </p:nvSpPr>
        <p:spPr>
          <a:xfrm>
            <a:off x="4210050" y="3992563"/>
            <a:ext cx="265113" cy="265112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3B6D8E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50" name="椭圆 15"/>
          <p:cNvSpPr/>
          <p:nvPr/>
        </p:nvSpPr>
        <p:spPr>
          <a:xfrm>
            <a:off x="4284663" y="4067175"/>
            <a:ext cx="115887" cy="115888"/>
          </a:xfrm>
          <a:prstGeom prst="ellipse">
            <a:avLst/>
          </a:prstGeom>
          <a:solidFill>
            <a:srgbClr val="DF954C"/>
          </a:solidFill>
          <a:ln w="12700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51" name="椭圆 18"/>
          <p:cNvSpPr/>
          <p:nvPr/>
        </p:nvSpPr>
        <p:spPr>
          <a:xfrm>
            <a:off x="4210050" y="4972050"/>
            <a:ext cx="265113" cy="2667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3B6D8E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52" name="椭圆 19"/>
          <p:cNvSpPr/>
          <p:nvPr/>
        </p:nvSpPr>
        <p:spPr>
          <a:xfrm>
            <a:off x="4291013" y="5046663"/>
            <a:ext cx="115887" cy="115887"/>
          </a:xfrm>
          <a:prstGeom prst="ellipse">
            <a:avLst/>
          </a:prstGeom>
          <a:solidFill>
            <a:srgbClr val="DF954C"/>
          </a:solidFill>
          <a:ln w="12700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56" name="任意多边形: 形状 38"/>
          <p:cNvSpPr/>
          <p:nvPr/>
        </p:nvSpPr>
        <p:spPr>
          <a:xfrm flipH="1">
            <a:off x="6143625" y="2170113"/>
            <a:ext cx="5505450" cy="165100"/>
          </a:xfrm>
          <a:custGeom>
            <a:avLst/>
            <a:gdLst>
              <a:gd name="txL" fmla="*/ 0 w 5505855"/>
              <a:gd name="txT" fmla="*/ 0 h 164914"/>
              <a:gd name="txR" fmla="*/ 5505855 w 5505855"/>
              <a:gd name="txB" fmla="*/ 164914 h 164914"/>
            </a:gdLst>
            <a:ahLst/>
            <a:cxnLst>
              <a:cxn ang="0">
                <a:pos x="5344882" y="0"/>
              </a:cxn>
              <a:cxn ang="0">
                <a:pos x="0" y="0"/>
              </a:cxn>
              <a:cxn ang="0">
                <a:pos x="0" y="164914"/>
              </a:cxn>
              <a:cxn ang="0">
                <a:pos x="5505855" y="164914"/>
              </a:cxn>
              <a:cxn ang="0">
                <a:pos x="5505855" y="154846"/>
              </a:cxn>
            </a:cxnLst>
            <a:rect l="txL" t="txT" r="txR" b="txB"/>
            <a:pathLst>
              <a:path w="5505855" h="164914">
                <a:moveTo>
                  <a:pt x="5344882" y="0"/>
                </a:moveTo>
                <a:lnTo>
                  <a:pt x="0" y="0"/>
                </a:lnTo>
                <a:lnTo>
                  <a:pt x="0" y="164914"/>
                </a:lnTo>
                <a:lnTo>
                  <a:pt x="5505855" y="164914"/>
                </a:lnTo>
                <a:lnTo>
                  <a:pt x="5505855" y="154846"/>
                </a:lnTo>
                <a:close/>
              </a:path>
            </a:pathLst>
          </a:custGeom>
          <a:solidFill>
            <a:srgbClr val="0A82F0"/>
          </a:solidFill>
          <a:ln w="12700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58" name="矩形 34"/>
          <p:cNvSpPr/>
          <p:nvPr/>
        </p:nvSpPr>
        <p:spPr>
          <a:xfrm>
            <a:off x="4585335" y="3449955"/>
            <a:ext cx="4739005" cy="76200"/>
          </a:xfrm>
          <a:prstGeom prst="rect">
            <a:avLst/>
          </a:prstGeom>
          <a:gradFill rotWithShape="1">
            <a:gsLst>
              <a:gs pos="0">
                <a:srgbClr val="0A82F0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59" name="矩形 35"/>
          <p:cNvSpPr/>
          <p:nvPr/>
        </p:nvSpPr>
        <p:spPr>
          <a:xfrm>
            <a:off x="4585335" y="4514850"/>
            <a:ext cx="4978400" cy="53975"/>
          </a:xfrm>
          <a:prstGeom prst="rect">
            <a:avLst/>
          </a:prstGeom>
          <a:gradFill rotWithShape="1">
            <a:gsLst>
              <a:gs pos="0">
                <a:srgbClr val="0A82F0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60" name="矩形 36"/>
          <p:cNvSpPr/>
          <p:nvPr/>
        </p:nvSpPr>
        <p:spPr>
          <a:xfrm>
            <a:off x="4585335" y="5520055"/>
            <a:ext cx="6534150" cy="46038"/>
          </a:xfrm>
          <a:prstGeom prst="rect">
            <a:avLst/>
          </a:prstGeom>
          <a:gradFill rotWithShape="1">
            <a:gsLst>
              <a:gs pos="0">
                <a:srgbClr val="0A82F0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 anchor="ctr"/>
          <a:lstStyle/>
          <a:p>
            <a:pPr algn="ctr"/>
            <a:endParaRPr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586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42608" y="3598863"/>
            <a:ext cx="2709862" cy="3011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62" name="文本框 6"/>
          <p:cNvSpPr/>
          <p:nvPr/>
        </p:nvSpPr>
        <p:spPr>
          <a:xfrm>
            <a:off x="4454843" y="2726055"/>
            <a:ext cx="5721350" cy="2953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王某和周某是邻居，因财物损毁发生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纠纷，由此向法院提起诉讼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张某殴打李某致残，李某向法院提起诉讼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某地城管执法过程中，打伤赵某，赵某将城管所告上法庭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63" name="文本框 7"/>
          <p:cNvSpPr/>
          <p:nvPr/>
        </p:nvSpPr>
        <p:spPr>
          <a:xfrm>
            <a:off x="10169208" y="5046980"/>
            <a:ext cx="1943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A82F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行政诉讼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24340" y="99695"/>
            <a:ext cx="278828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小试牛刀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76510" y="3014345"/>
            <a:ext cx="16033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A82F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民事诉讼</a:t>
            </a:r>
            <a:endParaRPr lang="zh-CN" altLang="en-US" sz="2400" b="1" dirty="0">
              <a:solidFill>
                <a:srgbClr val="0A82F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0176510" y="4058285"/>
            <a:ext cx="1565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A82F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刑事自讼</a:t>
            </a:r>
            <a:endParaRPr lang="zh-CN" altLang="en-US" sz="2400" b="1" dirty="0">
              <a:solidFill>
                <a:srgbClr val="0A82F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zh-CN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" grpId="0"/>
      <p:bldP spid="35863" grpId="1"/>
      <p:bldP spid="3" grpId="0"/>
      <p:bldP spid="3" grpId="1"/>
      <p:bldP spid="4" grpId="0"/>
      <p:bldP spid="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单角的矩形 4"/>
          <p:cNvSpPr/>
          <p:nvPr/>
        </p:nvSpPr>
        <p:spPr>
          <a:xfrm>
            <a:off x="4025265" y="4632960"/>
            <a:ext cx="2562225" cy="719455"/>
          </a:xfrm>
          <a:prstGeom prst="snip1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剪去单角的矩形 3"/>
          <p:cNvSpPr/>
          <p:nvPr/>
        </p:nvSpPr>
        <p:spPr>
          <a:xfrm>
            <a:off x="4025265" y="3383280"/>
            <a:ext cx="2562225" cy="719455"/>
          </a:xfrm>
          <a:prstGeom prst="snip1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剪去单角的矩形 2"/>
          <p:cNvSpPr/>
          <p:nvPr/>
        </p:nvSpPr>
        <p:spPr>
          <a:xfrm>
            <a:off x="4025265" y="2179320"/>
            <a:ext cx="2562225" cy="719455"/>
          </a:xfrm>
          <a:prstGeom prst="snip1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80720" y="3383280"/>
            <a:ext cx="2763520" cy="694055"/>
          </a:xfrm>
          <a:prstGeom prst="round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67" name="内容占位符 2"/>
          <p:cNvSpPr>
            <a:spLocks noGrp="1"/>
          </p:cNvSpPr>
          <p:nvPr/>
        </p:nvSpPr>
        <p:spPr>
          <a:xfrm>
            <a:off x="889000" y="2368550"/>
            <a:ext cx="7007225" cy="3417570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>
            <a:lvl1pPr marL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457200" lvl="1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2pPr>
            <a:lvl3pPr marL="914400" lvl="2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3pPr>
            <a:lvl4pPr marL="1371600" lvl="3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4pPr>
            <a:lvl5pPr marL="1828800" lvl="4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5pPr>
            <a:lvl6pPr marL="2286000" lvl="5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6pPr>
            <a:lvl7pPr marL="2743200" lvl="6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7pPr>
            <a:lvl8pPr marL="3200400" lvl="7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8pPr>
            <a:lvl9pPr marL="3657600" lvl="8" indent="0" algn="ctr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9pPr>
          </a:lstStyle>
          <a:p>
            <a:pPr algn="l" defTabSz="914400">
              <a:lnSpc>
                <a:spcPct val="70000"/>
              </a:lnSpc>
            </a:pPr>
            <a:r>
              <a:rPr lang="en-US" altLang="zh-CN" sz="2800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    </a:t>
            </a:r>
            <a:r>
              <a:rPr lang="en-US" altLang="zh-CN" sz="2800" b="1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800" b="1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行使权利有界限</a:t>
            </a:r>
            <a:endParaRPr lang="zh-CN" altLang="en-US" sz="2800" b="1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70000"/>
              </a:lnSpc>
            </a:pPr>
            <a:endParaRPr lang="zh-CN" altLang="en-US" sz="2800" b="1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70000"/>
              </a:lnSpc>
            </a:pPr>
            <a:endParaRPr lang="zh-CN" altLang="en-US" sz="2800" b="1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70000"/>
              </a:lnSpc>
            </a:pPr>
            <a:r>
              <a:rPr lang="zh-CN" altLang="en-US" sz="2800" b="1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依法行使权利     维护权利守程序</a:t>
            </a:r>
            <a:endParaRPr lang="zh-CN" altLang="en-US" sz="2800" b="1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70000"/>
              </a:lnSpc>
            </a:pPr>
            <a:endParaRPr lang="zh-CN" altLang="en-US" sz="2800" b="1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70000"/>
              </a:lnSpc>
            </a:pPr>
            <a:endParaRPr lang="zh-CN" altLang="en-US" sz="2800" b="1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70000"/>
              </a:lnSpc>
            </a:pPr>
            <a:r>
              <a:rPr lang="zh-CN" altLang="en-US" sz="2800" b="1" kern="12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      维护权利有方式</a:t>
            </a:r>
            <a:endParaRPr lang="zh-CN" altLang="en-US" sz="2800" b="1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70000"/>
              </a:lnSpc>
            </a:pPr>
            <a:endParaRPr lang="zh-CN" altLang="en-US" sz="2800" b="1" kern="12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defTabSz="914400">
              <a:lnSpc>
                <a:spcPct val="70000"/>
              </a:lnSpc>
            </a:pPr>
            <a:endParaRPr lang="zh-CN" altLang="en-US" sz="2800" b="1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27669" name="AutoShape 27"/>
          <p:cNvSpPr/>
          <p:nvPr/>
        </p:nvSpPr>
        <p:spPr>
          <a:xfrm>
            <a:off x="529590" y="607060"/>
            <a:ext cx="2540635" cy="100838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 wrap="none" lIns="91423" tIns="45711" rIns="91423" bIns="45711" anchor="ctr"/>
          <a:lstStyle/>
          <a:p>
            <a:pPr algn="dist" defTabSz="1089025"/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634105" y="2368550"/>
            <a:ext cx="201295" cy="2900045"/>
          </a:xfrm>
          <a:prstGeom prst="leftBrace">
            <a:avLst/>
          </a:prstGeom>
          <a:ln w="1270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文本占位符 37890"/>
          <p:cNvSpPr>
            <a:spLocks noGrp="1"/>
          </p:cNvSpPr>
          <p:nvPr/>
        </p:nvSpPr>
        <p:spPr>
          <a:xfrm>
            <a:off x="838200" y="1825625"/>
            <a:ext cx="10515600" cy="3203575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>
            <a:lvl1pPr marL="228600" lvl="0" indent="-228600" algn="l" defTabSz="914400" eaLnBrk="1" fontAlgn="base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lvl="1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9pPr>
          </a:lstStyle>
          <a:p>
            <a:pPr>
              <a:lnSpc>
                <a:spcPct val="70000"/>
              </a:lnSpc>
              <a:buNone/>
            </a:pPr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sym typeface="宋体" panose="02010600030101010101" pitchFamily="2" charset="-122"/>
              </a:rPr>
              <a:t>※</a:t>
            </a: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我国公民应该如何正确行使权利？</a:t>
            </a:r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70000"/>
              </a:lnSpc>
              <a:buNone/>
            </a:pPr>
            <a:endParaRPr lang="zh-CN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70000"/>
              </a:lnSpc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）公民行使权利不能超越它本身的界限，不能滥用权利。</a:t>
            </a:r>
            <a:r>
              <a:rPr lang="zh-CN" altLang="en-US" dirty="0">
                <a:sym typeface="宋体" panose="02010600030101010101" pitchFamily="2" charset="-122"/>
              </a:rPr>
              <a:t>我国宪法规定，公民在行使自由和权利的时候，不得损害国家的、社会的、集体的利益和其他公民的合法的自由和权利。</a:t>
            </a:r>
            <a:endParaRPr lang="zh-CN" altLang="en-US" dirty="0"/>
          </a:p>
          <a:p>
            <a:pPr>
              <a:lnSpc>
                <a:spcPct val="70000"/>
              </a:lnSpc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ym typeface="宋体" panose="02010600030101010101" pitchFamily="2" charset="-122"/>
              </a:rPr>
              <a:t>公民行使权利应依照法定程序，按照规定的活动方式、步骤和过程进行。公民权利如果受到损害，要依照法定程序维护权利。维护权利的方式包括协商、调解、仲裁和诉讼等。</a:t>
            </a:r>
            <a:endParaRPr lang="zh-CN" altLang="en-US" dirty="0"/>
          </a:p>
          <a:p>
            <a:pPr>
              <a:lnSpc>
                <a:spcPct val="70000"/>
              </a:lnSpc>
              <a:buNone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27669" name="AutoShape 27"/>
          <p:cNvSpPr/>
          <p:nvPr/>
        </p:nvSpPr>
        <p:spPr>
          <a:xfrm>
            <a:off x="529590" y="607060"/>
            <a:ext cx="2540635" cy="100838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 wrap="none" lIns="91423" tIns="45711" rIns="91423" bIns="45711" anchor="ctr"/>
          <a:lstStyle/>
          <a:p>
            <a:pPr algn="dist" defTabSz="1089025"/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4238" y="2635250"/>
            <a:ext cx="1798637" cy="1839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2148" y="1743075"/>
            <a:ext cx="1665287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4778" y="2634933"/>
            <a:ext cx="1751012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3450" y="1743075"/>
            <a:ext cx="1566863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0313" y="2634933"/>
            <a:ext cx="981075" cy="184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组合 6"/>
          <p:cNvPicPr/>
          <p:nvPr/>
        </p:nvPicPr>
        <p:blipFill>
          <a:blip r:embed="rId1"/>
          <a:stretch>
            <a:fillRect/>
          </a:stretch>
        </p:blipFill>
        <p:spPr>
          <a:xfrm>
            <a:off x="1366520" y="2221865"/>
            <a:ext cx="9876155" cy="3185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35530" y="3307080"/>
            <a:ext cx="8366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导学活动</a:t>
            </a:r>
            <a:r>
              <a:rPr lang="en-US" altLang="zh-CN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：你我来分析</a:t>
            </a:r>
            <a:endParaRPr lang="zh-CN" altLang="en-US" sz="600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796925" y="1652270"/>
            <a:ext cx="6464300" cy="3867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浙江警方通报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起涉及新冠肺炎疫情传谣案例，当事人均被行拘。其中一例为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日，温州瑞安一网民在百度贴吧发文，称自己刚从武汉回来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，头晕并且一直咳嗽。网友建议其赶紧去医院检查，其表示自己正月还买了两场电影票，看了电影再去检查。该帖被网友截图发至微博，引发大量关注和担忧。经查，该网民陈某并未离开过温州且无肺炎相关症状，出于引起网友关注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恶作剧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的心态，在网络上发布了不实言论。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2695" y="1817370"/>
            <a:ext cx="4130040" cy="2773045"/>
          </a:xfrm>
          <a:prstGeom prst="rect">
            <a:avLst/>
          </a:prstGeom>
        </p:spPr>
      </p:pic>
      <p:sp>
        <p:nvSpPr>
          <p:cNvPr id="15397" name="AutoShape 64"/>
          <p:cNvSpPr/>
          <p:nvPr/>
        </p:nvSpPr>
        <p:spPr>
          <a:xfrm>
            <a:off x="796925" y="372428"/>
            <a:ext cx="3095625" cy="1008062"/>
          </a:xfrm>
          <a:prstGeom prst="flowChartAlternateProcess">
            <a:avLst/>
          </a:prstGeom>
          <a:solidFill>
            <a:srgbClr val="FF9900"/>
          </a:soli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 defTabSz="1089025"/>
            <a:r>
              <a:rPr lang="zh-CN" altLang="zh-CN" sz="4000" b="1" dirty="0">
                <a:latin typeface="Arial" panose="020B0604020202020204" pitchFamily="34" charset="0"/>
                <a:ea typeface="微软雅黑" panose="020B0503020204020204" charset="-122"/>
              </a:rPr>
              <a:t>镜头一：</a:t>
            </a:r>
            <a:endParaRPr lang="zh-CN" altLang="zh-CN" sz="4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0475" y="3185795"/>
            <a:ext cx="4201795" cy="2760980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965" y="3303905"/>
            <a:ext cx="3810000" cy="26428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82650" y="1620520"/>
            <a:ext cx="99910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据报道，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2020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日，在湖北有十多名牌友凑在一起打麻将，其中有人咳嗽连口罩都没戴。最终，这批牌友被民警带走隔离和接受处罚。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97" name="AutoShape 64"/>
          <p:cNvSpPr/>
          <p:nvPr/>
        </p:nvSpPr>
        <p:spPr>
          <a:xfrm>
            <a:off x="796925" y="372428"/>
            <a:ext cx="3095625" cy="1008062"/>
          </a:xfrm>
          <a:prstGeom prst="flowChartAlternateProcess">
            <a:avLst/>
          </a:prstGeom>
          <a:solidFill>
            <a:srgbClr val="FF9900"/>
          </a:solidFill>
          <a:ln w="38100" cap="flat" cmpd="dbl">
            <a:solidFill>
              <a:srgbClr val="003300"/>
            </a:solidFill>
            <a:prstDash val="sysDot"/>
            <a:miter/>
            <a:headEnd type="none" w="med" len="med"/>
            <a:tailEnd type="none" w="med" len="med"/>
          </a:ln>
          <a:effectLst>
            <a:prstShdw prst="shdw11" dir="16200000">
              <a:srgbClr val="001F00">
                <a:alpha val="50000"/>
              </a:srgbClr>
            </a:prstShdw>
          </a:effectLst>
        </p:spPr>
        <p:txBody>
          <a:bodyPr wrap="none" lIns="91435" tIns="45717" rIns="91435" bIns="45717" anchor="ctr"/>
          <a:lstStyle/>
          <a:p>
            <a:pPr algn="ctr" defTabSz="1089025"/>
            <a:r>
              <a:rPr lang="zh-CN" altLang="zh-CN" sz="4000" b="1" dirty="0">
                <a:latin typeface="Arial" panose="020B0604020202020204" pitchFamily="34" charset="0"/>
                <a:ea typeface="微软雅黑" panose="020B0503020204020204" charset="-122"/>
              </a:rPr>
              <a:t>镜头二：</a:t>
            </a:r>
            <a:endParaRPr lang="zh-CN" altLang="zh-CN" sz="4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4125" y="1822450"/>
            <a:ext cx="948118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（</a:t>
            </a:r>
            <a:r>
              <a:rPr lang="en-US" altLang="zh-CN" sz="28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1</a:t>
            </a:r>
            <a:r>
              <a:rPr lang="zh-CN" altLang="en-US" sz="2800" dirty="0"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）镜头一中陈某、镜头二中牌友的做法正确吗？为什么？</a:t>
            </a:r>
            <a:endParaRPr lang="zh-CN" altLang="en-US" sz="2800" kern="1200" dirty="0"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marL="0" indent="0">
              <a:buNone/>
            </a:pPr>
            <a:r>
              <a:rPr lang="zh-CN" altLang="en-US" sz="2800" dirty="0" smtClean="0">
                <a:sym typeface="+mn-ea"/>
              </a:rPr>
              <a:t>（</a:t>
            </a:r>
            <a:r>
              <a:rPr lang="en-US" altLang="zh-CN" sz="28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）这些人最终受到处罚给你什么启示</a:t>
            </a:r>
            <a:r>
              <a:rPr lang="zh-CN" altLang="en-US" sz="2800" dirty="0" smtClean="0">
                <a:sym typeface="+mn-ea"/>
              </a:rPr>
              <a:t>？</a:t>
            </a:r>
            <a:endParaRPr lang="zh-CN" altLang="en-US" sz="2800" dirty="0" smtClean="0">
              <a:sym typeface="+mn-ea"/>
            </a:endParaRPr>
          </a:p>
          <a:p>
            <a:pPr marL="0" indent="0">
              <a:buNone/>
            </a:pPr>
            <a:r>
              <a:rPr lang="zh-CN" altLang="en-US" sz="2800" dirty="0" smtClean="0">
                <a:sym typeface="+mn-ea"/>
              </a:rPr>
              <a:t>（</a:t>
            </a:r>
            <a:r>
              <a:rPr lang="en-US" altLang="zh-CN" sz="2800" dirty="0" smtClean="0">
                <a:sym typeface="+mn-ea"/>
              </a:rPr>
              <a:t>3</a:t>
            </a:r>
            <a:r>
              <a:rPr lang="zh-CN" altLang="en-US" sz="2800" dirty="0" smtClean="0">
                <a:sym typeface="+mn-ea"/>
              </a:rPr>
              <a:t>）在当今互联网、自媒体迅猛发展的时代，个人的言论自由得到了极大的扩展</a:t>
            </a:r>
            <a:r>
              <a:rPr lang="en-US" altLang="zh-CN" sz="2800" dirty="0" smtClean="0">
                <a:sym typeface="+mn-ea"/>
              </a:rPr>
              <a:t>,</a:t>
            </a:r>
            <a:r>
              <a:rPr lang="zh-CN" altLang="en-US" sz="2800" dirty="0" smtClean="0">
                <a:sym typeface="+mn-ea"/>
              </a:rPr>
              <a:t>在</a:t>
            </a:r>
            <a:r>
              <a:rPr lang="en-US" altLang="zh-CN" sz="2800" dirty="0" smtClean="0">
                <a:sym typeface="+mn-ea"/>
              </a:rPr>
              <a:t>QQ</a:t>
            </a:r>
            <a:r>
              <a:rPr lang="zh-CN" altLang="en-US" sz="2800" dirty="0" smtClean="0">
                <a:sym typeface="+mn-ea"/>
              </a:rPr>
              <a:t>、微信、朋友圈、微博等你都能充分地发声。</a:t>
            </a:r>
            <a:r>
              <a:rPr lang="zh-CN" altLang="zh-CN" sz="2800" dirty="0" smtClean="0">
                <a:sym typeface="+mn-ea"/>
              </a:rPr>
              <a:t>那么，我们怎样才能确保正确发声呢？</a:t>
            </a:r>
            <a:endParaRPr lang="zh-CN" altLang="en-US" sz="2800"/>
          </a:p>
        </p:txBody>
      </p:sp>
      <p:sp>
        <p:nvSpPr>
          <p:cNvPr id="18448" name="AutoShape 20"/>
          <p:cNvSpPr/>
          <p:nvPr/>
        </p:nvSpPr>
        <p:spPr>
          <a:xfrm>
            <a:off x="612140" y="632460"/>
            <a:ext cx="3426460" cy="1007745"/>
          </a:xfrm>
          <a:prstGeom prst="flowChartAlternateProcess">
            <a:avLst/>
          </a:prstGeom>
          <a:solidFill>
            <a:srgbClr val="99CC00"/>
          </a:solidFill>
          <a:ln w="9525">
            <a:noFill/>
          </a:ln>
        </p:spPr>
        <p:txBody>
          <a:bodyPr wrap="none" lIns="76800" tIns="38400" rIns="76800" bIns="38400" anchor="ctr"/>
          <a:lstStyle/>
          <a:p>
            <a:pPr algn="dist"/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思考回答</a:t>
            </a:r>
            <a:endParaRPr lang="zh-CN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951230" y="1899920"/>
            <a:ext cx="10931525" cy="848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buNone/>
            </a:pPr>
            <a:r>
              <a:rPr lang="zh-CN" altLang="en-US" sz="1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（</a:t>
            </a:r>
            <a:r>
              <a:rPr lang="en-US" altLang="zh-CN" sz="1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1</a:t>
            </a:r>
            <a:r>
              <a:rPr lang="zh-CN" altLang="en-US" sz="1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）</a:t>
            </a:r>
            <a:r>
              <a:rPr lang="zh-CN" altLang="en-US" sz="1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镜头一中陈某、镜头二中牌友的做法正确吗？为什么？</a:t>
            </a:r>
            <a:endParaRPr lang="zh-CN" altLang="en-US" sz="12800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marL="0" indent="0">
              <a:buNone/>
            </a:pPr>
            <a:endParaRPr lang="zh-CN" altLang="en-US" sz="5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448" name="AutoShape 20"/>
          <p:cNvSpPr/>
          <p:nvPr/>
        </p:nvSpPr>
        <p:spPr>
          <a:xfrm>
            <a:off x="612140" y="632460"/>
            <a:ext cx="3426460" cy="1007745"/>
          </a:xfrm>
          <a:prstGeom prst="flowChartAlternateProcess">
            <a:avLst/>
          </a:prstGeom>
          <a:solidFill>
            <a:srgbClr val="99CC00"/>
          </a:solidFill>
          <a:ln w="9525">
            <a:noFill/>
          </a:ln>
        </p:spPr>
        <p:txBody>
          <a:bodyPr wrap="none" lIns="76800" tIns="38400" rIns="76800" bIns="38400" anchor="ctr"/>
          <a:lstStyle/>
          <a:p>
            <a:pPr algn="dist"/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思考回答</a:t>
            </a:r>
            <a:endParaRPr lang="zh-CN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24940" y="2748280"/>
            <a:ext cx="8341995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 defTabSz="914400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不正确。</a:t>
            </a:r>
            <a:endParaRPr lang="zh-CN" altLang="en-US" sz="2400" kern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algn="l" defTabSz="914400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陈某的行为已违反法律；扰乱了公共秩序；不实言论将引起民众恐慌，造成不良社会影响等；</a:t>
            </a:r>
            <a:endParaRPr lang="zh-CN" altLang="en-US" sz="2400" kern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  <a:p>
            <a:pPr algn="l" defTabSz="914400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这些牌友的行为不利于疫情防控；非常时期聚众会影响他人生命健康、危害公共安全等。</a:t>
            </a:r>
            <a:endParaRPr lang="zh-CN" altLang="en-US" sz="2400" kern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endParaRPr lang="zh-CN" altLang="en-US" sz="2400" kern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AutoShape 20"/>
          <p:cNvSpPr/>
          <p:nvPr/>
        </p:nvSpPr>
        <p:spPr>
          <a:xfrm>
            <a:off x="612140" y="632460"/>
            <a:ext cx="3426460" cy="1007745"/>
          </a:xfrm>
          <a:prstGeom prst="flowChartAlternateProcess">
            <a:avLst/>
          </a:prstGeom>
          <a:solidFill>
            <a:srgbClr val="99CC00"/>
          </a:solidFill>
          <a:ln w="9525">
            <a:noFill/>
          </a:ln>
        </p:spPr>
        <p:txBody>
          <a:bodyPr wrap="none" lIns="76800" tIns="38400" rIns="76800" bIns="38400" anchor="ctr"/>
          <a:lstStyle/>
          <a:p>
            <a:pPr algn="dist"/>
            <a:r>
              <a:rPr lang="en-US" altLang="zh-CN" sz="4000" b="1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思考回答</a:t>
            </a:r>
            <a:endParaRPr lang="zh-CN" altLang="zh-CN" sz="4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6915" y="2014220"/>
            <a:ext cx="77362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>
              <a:buNone/>
            </a:pPr>
            <a:r>
              <a:rPr lang="zh-CN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）这些人最终受到处罚给你什么启示</a:t>
            </a:r>
            <a:r>
              <a:rPr lang="zh-CN" alt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？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3925" y="2597785"/>
            <a:ext cx="1034415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面对疫情不造谣、不信谣、不传谣；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要有公德心，从自身做起，遵守宪法法律，尊重社会公德；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公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民享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有言论自由、人身自由等广泛的权利，但任何权利都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是</a:t>
            </a:r>
            <a:endParaRPr lang="en-US" altLang="zh-CN" sz="2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有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范围的。公民行使权利不能超越它本身的界限，不能滥用权利</a:t>
            </a:r>
            <a:r>
              <a:rPr lang="zh-CN" altLang="en-US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。</a:t>
            </a:r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REFSHAPE" val="35775722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TM04033921[[fn=花纹]]</Template>
  <TotalTime>0</TotalTime>
  <Words>4223</Words>
  <Application>WPS 演示</Application>
  <PresentationFormat>自定义</PresentationFormat>
  <Paragraphs>370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58" baseType="lpstr">
      <vt:lpstr>Arial</vt:lpstr>
      <vt:lpstr>宋体</vt:lpstr>
      <vt:lpstr>Wingdings</vt:lpstr>
      <vt:lpstr>黑体</vt:lpstr>
      <vt:lpstr>微软雅黑</vt:lpstr>
      <vt:lpstr>Calibri</vt:lpstr>
      <vt:lpstr>Wingdings</vt:lpstr>
      <vt:lpstr>Rockwell</vt:lpstr>
      <vt:lpstr>Arial Unicode MS</vt:lpstr>
      <vt:lpstr>Bookman Old Style</vt:lpstr>
      <vt:lpstr>等线</vt:lpstr>
      <vt:lpstr>Calibri Light</vt:lpstr>
      <vt:lpstr>Microsoft JhengHei</vt:lpstr>
      <vt:lpstr>Segoe UI Black</vt:lpstr>
      <vt:lpstr>Courier New</vt:lpstr>
      <vt:lpstr>等线 Light</vt:lpstr>
      <vt:lpstr>Damask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13184</dc:creator>
  <cp:lastModifiedBy>Administrator</cp:lastModifiedBy>
  <cp:revision>55</cp:revision>
  <dcterms:created xsi:type="dcterms:W3CDTF">2017-12-18T08:33:00Z</dcterms:created>
  <dcterms:modified xsi:type="dcterms:W3CDTF">2020-02-15T04:53:50Z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